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media/image148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5"/>
    <p:sldMasterId id="2147483694" r:id="rId6"/>
    <p:sldMasterId id="2147483706" r:id="rId7"/>
    <p:sldMasterId id="2147483710" r:id="rId8"/>
    <p:sldMasterId id="2147483715" r:id="rId9"/>
    <p:sldMasterId id="2147483719" r:id="rId10"/>
    <p:sldMasterId id="2147483723" r:id="rId11"/>
  </p:sldMasterIdLst>
  <p:notesMasterIdLst>
    <p:notesMasterId r:id="rId32"/>
  </p:notesMasterIdLst>
  <p:sldIdLst>
    <p:sldId id="2147475910" r:id="rId12"/>
    <p:sldId id="2147476148" r:id="rId13"/>
    <p:sldId id="2147476304" r:id="rId14"/>
    <p:sldId id="2147476257" r:id="rId15"/>
    <p:sldId id="2147475919" r:id="rId16"/>
    <p:sldId id="2147475920" r:id="rId17"/>
    <p:sldId id="2147476310" r:id="rId18"/>
    <p:sldId id="2147476316" r:id="rId19"/>
    <p:sldId id="2147476302" r:id="rId20"/>
    <p:sldId id="273" r:id="rId21"/>
    <p:sldId id="2147476213" r:id="rId22"/>
    <p:sldId id="2147476130" r:id="rId23"/>
    <p:sldId id="2147476306" r:id="rId24"/>
    <p:sldId id="2147475901" r:id="rId25"/>
    <p:sldId id="2147476297" r:id="rId26"/>
    <p:sldId id="2147476315" r:id="rId27"/>
    <p:sldId id="2147476150" r:id="rId28"/>
    <p:sldId id="2147476205" r:id="rId29"/>
    <p:sldId id="2147476082" r:id="rId30"/>
    <p:sldId id="2147476145" r:id="rId31"/>
  </p:sldIdLst>
  <p:sldSz cx="20104100" cy="11309350"/>
  <p:notesSz cx="7315200" cy="9601200"/>
  <p:embeddedFontLs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" panose="020B0604020202020204" charset="0"/>
      <p:regular r:id="rId37"/>
      <p:bold r:id="rId38"/>
      <p:italic r:id="rId39"/>
      <p:boldItalic r:id="rId40"/>
    </p:embeddedFont>
    <p:embeddedFont>
      <p:font typeface="Roboto Black" panose="02000000000000000000" pitchFamily="2" charset="0"/>
      <p:bold r:id="rId41"/>
      <p:italic r:id="rId42"/>
      <p:boldItalic r:id="rId43"/>
    </p:embeddedFont>
    <p:embeddedFont>
      <p:font typeface="Roboto Light" panose="02000000000000000000" pitchFamily="2" charset="0"/>
      <p:regular r:id="rId44"/>
      <p:italic r:id="rId45"/>
    </p:embeddedFont>
    <p:embeddedFont>
      <p:font typeface="Roboto Medium" panose="02000000000000000000" pitchFamily="2" charset="0"/>
      <p:regular r:id="rId46"/>
      <p:italic r:id="rId47"/>
    </p:embeddedFont>
    <p:embeddedFont>
      <p:font typeface="Roboto-Black" panose="020B0604020202020204" charset="0"/>
      <p:bold r:id="rId48"/>
      <p:italic r:id="rId49"/>
      <p:boldItalic r:id="rId50"/>
    </p:embeddedFont>
    <p:embeddedFont>
      <p:font typeface="Segoe UI Symbol" panose="020B0502040204020203" pitchFamily="34" charset="0"/>
      <p:regular r:id="rId5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2" userDrawn="1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B5CB96-8CB1-DD6B-53F6-0CF309E25125}" name="Emma Thompson" initials="ET" userId="S::emma@almastrategic.com::1ec44fa2-c6ff-4418-b7be-ddd43c6f7b78" providerId="AD"/>
  <p188:author id="{F61016CB-782C-0A18-62E7-71B4B7B5689B}" name="James Harding" initials="JH" userId="S::james.harding@raspberrypi.com::9a9ecb2a-4cde-47df-8ccc-eafcd60ff0e4" providerId="AD"/>
  <p188:author id="{ECF9B9EF-51D8-8403-D126-0A7FB78074A2}" name="Guest User" initials="GU" userId="S::urn:spo:anon#a840e34032d9e68b750ec1f2d2917ade93e1ad230805153e24534ed1d65a83b3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ger Thornton" initials="RT" lastIdx="97" clrIdx="0">
    <p:extLst>
      <p:ext uri="{19B8F6BF-5375-455C-9EA6-DF929625EA0E}">
        <p15:presenceInfo xmlns:p15="http://schemas.microsoft.com/office/powerpoint/2012/main" userId="S::Roger@rptl.onmicrosoft.com::6bfcf140-c889-4eba-9e79-341ccbd5ce0c" providerId="AD"/>
      </p:ext>
    </p:extLst>
  </p:cmAuthor>
  <p:cmAuthor id="2" name="David Jesch" initials="DJ" lastIdx="1" clrIdx="1">
    <p:extLst>
      <p:ext uri="{19B8F6BF-5375-455C-9EA6-DF929625EA0E}">
        <p15:presenceInfo xmlns:p15="http://schemas.microsoft.com/office/powerpoint/2012/main" userId="S::djesch@jefferies.com::8cf5bb36-582f-477f-b305-696e49af30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CD2355"/>
    <a:srgbClr val="EBEBEB"/>
    <a:srgbClr val="7F7F7F"/>
    <a:srgbClr val="2D2D2D"/>
    <a:srgbClr val="32C696"/>
    <a:srgbClr val="FFFFFF"/>
    <a:srgbClr val="595959"/>
    <a:srgbClr val="DC87A0"/>
    <a:srgbClr val="CB2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2" autoAdjust="0"/>
    <p:restoredTop sz="94715"/>
  </p:normalViewPr>
  <p:slideViewPr>
    <p:cSldViewPr snapToGrid="0">
      <p:cViewPr varScale="1">
        <p:scale>
          <a:sx n="95" d="100"/>
          <a:sy n="95" d="100"/>
        </p:scale>
        <p:origin x="192" y="76"/>
      </p:cViewPr>
      <p:guideLst>
        <p:guide orient="horz" pos="2882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7.fntdata"/><Relationship Id="rId21" Type="http://schemas.openxmlformats.org/officeDocument/2006/relationships/slide" Target="slides/slide1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9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8/10/relationships/authors" Target="authors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0.xml"/><Relationship Id="rId44" Type="http://schemas.openxmlformats.org/officeDocument/2006/relationships/font" Target="fonts/font12.fntdata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331075914833419"/>
          <c:y val="0.18966025177241316"/>
          <c:w val="0.47260846572432419"/>
          <c:h val="0.6717276386455775"/>
        </c:manualLayout>
      </c:layout>
      <c:doughnutChart>
        <c:varyColors val="1"/>
        <c:ser>
          <c:idx val="0"/>
          <c:order val="0"/>
          <c:tx>
            <c:strRef>
              <c:f>'Intrims 24'!$C$15</c:f>
              <c:strCache>
                <c:ptCount val="1"/>
                <c:pt idx="0">
                  <c:v>H1'24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F8-43E3-B2BF-A16C73FA7B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F8-43E3-B2BF-A16C73FA7B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F8-43E3-B2BF-A16C73FA7B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F8-43E3-B2BF-A16C73FA7BCD}"/>
              </c:ext>
            </c:extLst>
          </c:dPt>
          <c:dLbls>
            <c:dLbl>
              <c:idx val="3"/>
              <c:layout>
                <c:manualLayout>
                  <c:x val="2.5000000000000001E-2"/>
                  <c:y val="-0.115740740740740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F8-43E3-B2BF-A16C73FA7B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'Intrims 24'!$B$16:$B$19</c:f>
              <c:strCache>
                <c:ptCount val="4"/>
                <c:pt idx="0">
                  <c:v>Europe</c:v>
                </c:pt>
                <c:pt idx="1">
                  <c:v>Americas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'Intrims 24'!$C$16:$C$19</c:f>
              <c:numCache>
                <c:formatCode>General</c:formatCode>
                <c:ptCount val="4"/>
                <c:pt idx="0">
                  <c:v>100.30000000000001</c:v>
                </c:pt>
                <c:pt idx="1">
                  <c:v>26.7</c:v>
                </c:pt>
                <c:pt idx="2">
                  <c:v>16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F8-43E3-B2BF-A16C73FA7B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074" cy="481139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93" y="1"/>
            <a:ext cx="3170074" cy="481139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r">
              <a:defRPr sz="700"/>
            </a:lvl1pPr>
          </a:lstStyle>
          <a:p>
            <a:fld id="{9B09F707-B025-304C-A1F2-EC7015AFA007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47" tIns="25224" rIns="50447" bIns="252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291" y="4620006"/>
            <a:ext cx="5852622" cy="3781718"/>
          </a:xfrm>
          <a:prstGeom prst="rect">
            <a:avLst/>
          </a:prstGeom>
        </p:spPr>
        <p:txBody>
          <a:bodyPr vert="horz" lIns="50447" tIns="25224" rIns="50447" bIns="252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064"/>
            <a:ext cx="3170074" cy="481138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93" y="9120064"/>
            <a:ext cx="3170074" cy="481138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r">
              <a:defRPr sz="700"/>
            </a:lvl1pPr>
          </a:lstStyle>
          <a:p>
            <a:fld id="{1284FCC6-4B0A-9946-9B48-2A492CB2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017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1C44-ED8A-8FE8-79C5-B9AEE9CC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C5DDF4-6ABE-6F34-A8D3-5E66E43DB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A6EA8-B620-38CD-73CA-CBBB5B1E0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27D79-4A8E-A1E7-F98F-BF6CECFF6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98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We strive to make our platform a highly versatile, broadly supported, and compliant base platform for OEMs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Here are two other examples of what our platform offers - this is about peace-of-mind for developers in the I&amp;E space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Run through both examples – compare vs competition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05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Compliance is often overlooked, but for us it’s a key in-house capabilities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In our context compliance means … speak about the examples RHS / help navigating complicated regulatory compliance issues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This goes back to our integrated platform approach, which aims at providing complete peace of mind to OEMs and integrators when using our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We use a mix of in-house resources to own the expertise and augment our capabilities with external providers to be cost-efficient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All efforts are aimed at helping customers bringing their products confidently to market globally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Our dedicated Rpi Integrator Programme is a great example (explain)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49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46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72FC1-D799-F7F0-0CCF-AA53279C4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3308F-7722-5ECB-9115-BC53EA5F1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0E61C-9F25-2F5C-F0C2-C21478FED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818BE-F30F-B3C1-7264-87DEC3B31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0322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3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27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Our year-long investments into software are paying off in a wonderful way: we have a vibrant community that generates strong network effects for our ecosystem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Put yourself into a developer’s/OEM’s shoes at the beginning of product development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List the concerns, end with software and how critical it is software today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Naturally, developers will be driven towards our integrated software offering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Our Raspberry Pi Integrated Software Paltform is a "Yes" to all of these questions – list the bullets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With all these developers, educators, enthusiasts using our platform, we have created a massive global community that generates more third-party collateral – list bullets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As a result of higher engagement, our integrated software platform becomes even more richer and valuable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100" dirty="0"/>
              <a:t>Which enhances the top-of-mind awareness and brand visibility of Raspberry Pi – Raspberry is even more front in center for developers at the beginning of this journey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This is further supported by strong presence in E&amp;E market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Bottom line is that Twelve years working with the community has created a rich, robust ecosystem around the Raspberry Pi platform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Competition doesn’t bring this value-add to the table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Free marketing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01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4E3E9-9D57-EBDF-76A5-840E6E022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C7093-D58C-70B5-8BC5-CD70DDD23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FF45C-E900-B5A2-20B3-297029799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45452-F715-E013-21B7-655A2C52F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011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3066C-F9C5-7261-2959-166B53BB9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768E5-971D-1F90-3EB3-48F1B86D6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69C13-7468-9609-C52F-299E143BF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BE84A-26DD-6B33-775B-D357E12EF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6410-04F4-4142-BB66-279F73809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4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4E3E9-9D57-EBDF-76A5-840E6E022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C7093-D58C-70B5-8BC5-CD70DDD23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FF45C-E900-B5A2-20B3-297029799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https://tinker-board.asus.com/series/tinker-board-3N.html</a:t>
            </a:r>
          </a:p>
          <a:p>
            <a:r>
              <a:rPr lang="en-US" dirty="0"/>
              <a:t>https://www.toradex.com/computer-on-modules/apalis-arm-family/nxp-imx-8</a:t>
            </a:r>
          </a:p>
          <a:p>
            <a:r>
              <a:rPr lang="en-US" dirty="0"/>
              <a:t>https://www.okdo.com/p/okdo-rock-5-model-b-8gb-single-board-computer-rockchip-rk3588-arm-cortex-a76-cortex-a55/</a:t>
            </a:r>
          </a:p>
          <a:p>
            <a:r>
              <a:rPr lang="en-US" dirty="0"/>
              <a:t>https://store.arduino.cc/products/uno-r4-minima?_gl=1*1js8v1z*_ga*MTA5NjI0NzEzNy4xNzA3OTE0MTAy*_ga_NEXN8H46L5*MTcwNzkxNDEwMi4xLjEuMTcwNzkxNDExOS4wLjAuMA..*_fplc*MWdHcVdUJTJCNGQ0ZSUyQnpLSnNudnV3NFJqcTFUUzVVRXhyaWdON05CTks2NFhMQmxQdHZtR1ZTSW9icVJQOERsZVdGYXRkUWZtdjlOdHp3N2g2MHJxTTNsYkdNZXFYRGxGNHc5WmlNJTJGaU9DMlZpZXdaWGZQViUyRkhoMzhYSmtQMHclM0QlM0Q.</a:t>
            </a:r>
          </a:p>
          <a:p>
            <a:r>
              <a:rPr lang="en-US" dirty="0"/>
              <a:t>https://www.variscite.com/product/system-on-module-som/cortex-a53-krait/var-som-mx8m-nano-nxp-i-mx-8m-nano/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45452-F715-E013-21B7-655A2C52F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059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8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0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dirty="0">
                <a:effectLst/>
                <a:latin typeface="+mn-lt"/>
                <a:ea typeface="Times New Roman" panose="02020603050405020304" pitchFamily="18" charset="0"/>
              </a:rPr>
              <a:t>Framing the slide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Pi is our flagship product, a high-performance single board computer and our original Raspberry Pi form factor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designed for enthusiasts and education, our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today widely adopted by industrial and embedded customers as well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current generation is Pi 5</a:t>
            </a:r>
          </a:p>
          <a:p>
            <a:pPr marL="0" marR="0" lvl="1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highlights: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comes with USB, HDMI, Ethernet, WIFI (name the stuff that laymen will know)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Essentially a full desktop computer for 50 bucks, you can plug in a monitor, keyboard and mouse, boot our Raspberry Pi OS and work, surf the web with Chromium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models are priced from $25-$80, depending on generation and specifications, speak to a very wide audience </a:t>
            </a:r>
          </a:p>
          <a:p>
            <a:pPr marL="0" marR="0" lvl="1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Commercial relevance: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Speak about use case in Education (as desktop computer, thin client, STEM Kit,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 examples of embedded/industrial low-to-medium-volume applications for form-factor-insensitive OEMs (not too detail)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still offer our Pi Generation [X] for continued support of our Industrial Customer base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highlight of the Pi 5 is that it’s using our in-house designed silicon, the RP1 I/O chip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Explain why this is commercially relevant (performance?, higher gross profit per board?)</a:t>
            </a:r>
          </a:p>
          <a:p>
            <a:pPr marL="0" marR="0" lvl="1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Future developments: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Speak about future development/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improvement to the product, and that Pi Generation always lead the next update wave on the Raspberry Pi hardware </a:t>
            </a:r>
          </a:p>
          <a:p>
            <a:pPr marL="0" marR="0" lvl="1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 drivers: 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big upgrades in the future that will broaden our addressable industrial customer base: </a:t>
            </a:r>
          </a:p>
          <a:p>
            <a:pPr marL="628650" marR="0" lvl="2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Enhanced industrial temperature tolerance  </a:t>
            </a:r>
          </a:p>
          <a:p>
            <a:pPr marL="628650" marR="0" lvl="2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On-board non-volatile storage</a:t>
            </a:r>
          </a:p>
          <a:p>
            <a:pPr marL="171450" marR="0" lvl="1" indent="-17145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What’s driving long-term demand for Pi? As general-purpose computer greatly benefits from convergence of hardware requirements due to similarities in IoT device applications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6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24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23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FCC6-4B0A-9946-9B48-2A492CB251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7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1559E-C2D2-BC99-4D55-220E2C1E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506D7-D26F-1A69-396D-3DAF1F720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0DAD6-A094-1305-1526-257EF43C2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At Raspberry Pi we believe that hardware and software must coexist, that’s why we look far beyond the silicon and board 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/>
              <a:t>In fact, our technology stack starts with the silicon and ends with its Raspberry Pi OS, our very own operating system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/>
              <a:t>It’s important to understand that our </a:t>
            </a:r>
            <a:r>
              <a:rPr lang="en-US" sz="1100" b="1" u="sng" spc="-40">
                <a:solidFill>
                  <a:srgbClr val="FFFFFF"/>
                </a:solidFill>
              </a:rPr>
              <a:t>Integrated Software Platform  </a:t>
            </a:r>
            <a:r>
              <a:rPr lang="en-US" sz="1100"/>
              <a:t>is a key differentiator vs our competition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Our software is optimized for our hardware and vice versa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Elaborate on the benefits of that: higher performance, lower # malfunctions, higher flexibility, better documentation, larger community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We add software at three key points in our technology stack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Run through from bottom </a:t>
            </a:r>
          </a:p>
          <a:p>
            <a:pPr marL="685800" lvl="1" indent="-228600" algn="l" defTabSz="914400" rtl="0" eaLnBrk="1" latinLnBrk="0" hangingPunct="1">
              <a:buFont typeface="+mj-lt"/>
              <a:buAutoNum type="arabicPeriod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and support drivers that talk to and make best use of the hardware </a:t>
            </a:r>
          </a:p>
          <a:p>
            <a:pPr marL="685800" lvl="1" indent="-228600" algn="l" defTabSz="914400" rtl="0" eaLnBrk="1" latinLnBrk="0" hangingPunct="1">
              <a:buFont typeface="+mj-lt"/>
              <a:buAutoNum type="arabicPeriod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 standard software interfaces and libraries to talk to the drivers</a:t>
            </a:r>
          </a:p>
          <a:p>
            <a:pPr marL="685800" lvl="1" indent="-228600" algn="l" defTabSz="914400" rtl="0" eaLnBrk="1" latinLnBrk="0" hangingPunct="1">
              <a:buFont typeface="+mj-lt"/>
              <a:buAutoNum type="arabicPeriod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Raspberry Pi OS: Enables OS developers to support Raspberry Pi products more easily, and simplify the OEM product development process</a:t>
            </a:r>
          </a:p>
          <a:p>
            <a:pPr marL="228600" lvl="0" indent="-2286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also provide highest flexibility</a:t>
            </a:r>
          </a:p>
          <a:p>
            <a:pPr marL="685800" lvl="1" indent="-2286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Customers can use other preferred OS, the use of these will be facilitated through our drivers and libraries </a:t>
            </a:r>
          </a:p>
          <a:p>
            <a:pPr marL="685800" lvl="1" indent="-2286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users will run their applications on top of this </a:t>
            </a:r>
          </a:p>
          <a:p>
            <a:pPr marL="228600" lvl="0" indent="-2286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to take away: our competition is not providing this level of hardware-software integration </a:t>
            </a:r>
          </a:p>
          <a:p>
            <a:pPr marL="685800" lvl="1" indent="-2286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 some examples </a:t>
            </a:r>
          </a:p>
          <a:p>
            <a:pPr marL="228600" lvl="0" indent="-22860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sz="1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sz="1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endParaRPr lang="en-US" sz="110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5D8C7-E871-79B7-6E12-D0B72EA25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76410-04F4-4142-BB66-279F738097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453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62B0EE-1788-7343-815E-DEA53B1C4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DF9AD8A-0D52-294D-B6A3-34559F532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79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2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73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636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83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07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328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7C8F-FD13-B573-570C-F76E118F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7D56-0DA6-4BFD-B62D-449C99019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ABF3-6387-8EC9-3842-5D7B785D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B7CB-057D-4974-9138-81FC5B99B6A2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EFF9-F023-8246-BD4A-91673D030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E970-CFE4-1BD7-DF50-7A601F4F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095">
              <a:spcBef>
                <a:spcPts val="10"/>
              </a:spcBef>
            </a:pPr>
            <a:fld id="{81D60167-4931-47E6-BA6A-407CBD079E47}" type="slidenum">
              <a:rPr lang="en-GB" smtClean="0"/>
              <a:pPr marL="38095">
                <a:spcBef>
                  <a:spcPts val="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5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A6A8D2-A45D-D642-B40C-3EE07B087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2803777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Statement heading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7604F91-FB53-2741-A6D0-39E89FCBF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552" y="3517128"/>
            <a:ext cx="14724683" cy="3265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617" b="0" i="0" kern="1200" smtClean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Statement.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Ehent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net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aditati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alitissequam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eumquodit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verro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ea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simi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</a:t>
            </a:r>
            <a:b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</a:b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sum ex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eum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rendi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4617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corescient</a:t>
            </a:r>
            <a:r>
              <a:rPr lang="en-GB" sz="4617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6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101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564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286"/>
            <a:ext cx="20104735" cy="10568911"/>
          </a:xfrm>
          <a:custGeom>
            <a:avLst/>
            <a:gdLst/>
            <a:ahLst/>
            <a:cxnLst/>
            <a:rect l="l" t="t" r="r" b="b"/>
            <a:pathLst>
              <a:path w="20104735" h="9987280">
                <a:moveTo>
                  <a:pt x="20104099" y="285"/>
                </a:moveTo>
                <a:lnTo>
                  <a:pt x="0" y="285"/>
                </a:lnTo>
                <a:lnTo>
                  <a:pt x="0" y="9986805"/>
                </a:lnTo>
                <a:lnTo>
                  <a:pt x="20104099" y="9986805"/>
                </a:lnTo>
                <a:lnTo>
                  <a:pt x="20104099" y="28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6DB74B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1751D8-FD32-9F60-A557-D83595ED3CF4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5DF9009F-EEBC-2390-E235-1438152C21E7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3EF204-0A13-2B2E-BB79-EB96CB89614B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24E604-5F32-99D2-5357-4E47C907A117}"/>
              </a:ext>
            </a:extLst>
          </p:cNvPr>
          <p:cNvCxnSpPr>
            <a:cxnSpLocks/>
          </p:cNvCxnSpPr>
          <p:nvPr userDrawn="1"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217ED6-EAB2-E887-F58E-D78AFBCBAEC6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FA2B13C-16E8-26F6-09D2-4082B42CB411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137FE0FE-A74A-6004-DBB7-3177FF3F3410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9BD3B-8C58-536C-E0F5-4F97C193693B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EA3F3E-796E-66E0-C837-36B1E3B9D980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BD185A0-8EB1-E654-C29E-04F552B9BAE0}"/>
              </a:ext>
            </a:extLst>
          </p:cNvPr>
          <p:cNvSpPr txBox="1"/>
          <p:nvPr userDrawn="1"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20797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285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56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389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21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41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40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7C8F-FD13-B573-570C-F76E118F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7D56-0DA6-4BFD-B62D-449C99019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ABF3-6387-8EC9-3842-5D7B785D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B7CB-057D-4974-9138-81FC5B99B6A2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EFF9-F023-8246-BD4A-91673D030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E970-CFE4-1BD7-DF50-7A601F4F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095">
              <a:spcBef>
                <a:spcPts val="10"/>
              </a:spcBef>
            </a:pPr>
            <a:fld id="{81D60167-4931-47E6-BA6A-407CBD079E47}" type="slidenum">
              <a:rPr lang="en-GB" smtClean="0"/>
              <a:pPr marL="38095">
                <a:spcBef>
                  <a:spcPts val="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37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DD917C-ED24-B242-A244-28AEBFC6B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1B30400-0BC8-E64E-89E3-D27958125C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05756D0-9A27-C448-8D56-813B6B03AC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0552" y="2803778"/>
            <a:ext cx="14724683" cy="5701797"/>
          </a:xfrm>
          <a:prstGeom prst="rect">
            <a:avLst/>
          </a:prstGeom>
        </p:spPr>
        <p:txBody>
          <a:bodyPr/>
          <a:lstStyle>
            <a:lvl1pPr marL="565442" indent="-565442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GB" sz="3958" b="0" i="0" kern="1200" smtClean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Cuptas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doluptae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experum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explam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nis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? Qui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restio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pratur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Ehent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net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aditati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alitissequam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eumquodit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verro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simi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</a:t>
            </a:r>
            <a:b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</a:b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sum ex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rendi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corescient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omnis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porum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inctemporia</a:t>
            </a:r>
            <a:b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</a:b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autemolesttatquuntiunt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con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sitist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verum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qui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algn="l"/>
            <a:r>
              <a:rPr lang="en-US" sz="3958" b="0" i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85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EDFE8FB-A0DF-F442-A02C-20F7F4D2E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D1A4BBF-57F9-B741-A850-2E43EA623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9589" y="2803779"/>
            <a:ext cx="10983959" cy="5701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9A40245F-08F9-674A-8D7E-46D30AB52C6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A0CD0CA-DFE4-894F-B982-62A6D135C0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0552" y="2803779"/>
            <a:ext cx="7183027" cy="5701796"/>
          </a:xfrm>
          <a:prstGeom prst="rect">
            <a:avLst/>
          </a:prstGeom>
        </p:spPr>
        <p:txBody>
          <a:bodyPr/>
          <a:lstStyle>
            <a:lvl1pPr marL="565442" indent="-565442">
              <a:lnSpc>
                <a:spcPct val="100000"/>
              </a:lnSpc>
              <a:buFont typeface="Arial" panose="020B0604020202020204" pitchFamily="34" charset="0"/>
              <a:buChar char="•"/>
              <a:defRPr lang="en-GB" sz="3958" b="0" i="0" kern="120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977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D7A6692-93AF-C047-BECC-97DA890982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D928F0E-928D-9848-B783-2AF7B47FA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070314" y="2803779"/>
            <a:ext cx="7243234" cy="5701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EE64AE4-7759-8945-894C-15550D4FACB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5A003FF-4BD0-0045-9A64-D9D28980290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0552" y="2803779"/>
            <a:ext cx="10983959" cy="57017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GB" sz="3958" b="0" i="0" kern="120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Cuptas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doluptae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experum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explam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nis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? Qui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restio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pratur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92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overla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0446F8-D4E1-4644-9174-76616981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3743F7B-2C21-1D44-8283-F0B7E2D25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0552" y="2803779"/>
            <a:ext cx="18522996" cy="5701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9CC64-8B36-0D4F-A0A3-A5E5FB4094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62B0EE-1788-7343-815E-DEA53B1C4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552" y="857386"/>
            <a:ext cx="14724683" cy="753957"/>
          </a:xfrm>
          <a:prstGeom prst="rect">
            <a:avLst/>
          </a:prstGeom>
        </p:spPr>
        <p:txBody>
          <a:bodyPr/>
          <a:lstStyle>
            <a:lvl1pPr>
              <a:defRPr sz="4617" b="1" i="0">
                <a:solidFill>
                  <a:srgbClr val="C31C4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5CBB32-25BE-4E48-89BC-D460A9E9B6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0554" y="2803780"/>
            <a:ext cx="7183027" cy="5997618"/>
          </a:xfrm>
          <a:prstGeom prst="rect">
            <a:avLst/>
          </a:prstGeom>
        </p:spPr>
        <p:txBody>
          <a:bodyPr/>
          <a:lstStyle>
            <a:lvl1pPr marL="565442" indent="-565442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GB" sz="3958" b="0" i="0" kern="1200" smtClean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Cuptas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doluptae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experum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explam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nis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? Qui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restio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pratur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1C189BF-D48B-9048-938B-FF35BB8181D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32208" y="2831270"/>
            <a:ext cx="7183027" cy="5997618"/>
          </a:xfrm>
          <a:prstGeom prst="rect">
            <a:avLst/>
          </a:prstGeom>
        </p:spPr>
        <p:txBody>
          <a:bodyPr/>
          <a:lstStyle>
            <a:lvl1pPr marL="565442" indent="-565442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GB" sz="3958" b="0" i="0" kern="1200" smtClean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Culparunt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temoditem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vitat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quasped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igenimo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luptatibus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quodiorum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acim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acea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est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,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quaspel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labores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eostia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Cuptas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doluptae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experum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aut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as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explam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si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nis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natur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? Qui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ut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que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restio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et </a:t>
            </a:r>
            <a:r>
              <a:rPr lang="en-GB" sz="3958" b="0" i="0" kern="120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pratur</a:t>
            </a:r>
            <a:r>
              <a:rPr lang="en-GB" sz="3958" b="0" i="0" kern="120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958" b="0" i="0" kern="120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DF9AD8A-0D52-294D-B6A3-34559F532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552" y="1570738"/>
            <a:ext cx="14724683" cy="937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sz="4617" b="0" i="0">
                <a:latin typeface="Roboto Light" panose="02000000000000000000" pitchFamily="2" charset="0"/>
                <a:ea typeface="Roboto Light" panose="02000000000000000000" pitchFamily="2" charset="0"/>
              </a:rPr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CD26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0FCA-5C24-413D-95AD-E27DDBCCA486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9" b="1" i="0">
                <a:solidFill>
                  <a:schemeClr val="tx1"/>
                </a:solidFill>
                <a:latin typeface="Roboto-Black"/>
                <a:cs typeface="Roboto-Black"/>
              </a:defRPr>
            </a:lvl1pPr>
          </a:lstStyle>
          <a:p>
            <a:pPr marL="38098">
              <a:spcBef>
                <a:spcPts val="25"/>
              </a:spcBef>
            </a:pPr>
            <a:fld id="{81D60167-4931-47E6-BA6A-407CBD079E47}" type="slidenum">
              <a:rPr lang="en-GB" spc="15" smtClean="0"/>
              <a:pPr marL="38098">
                <a:spcBef>
                  <a:spcPts val="25"/>
                </a:spcBef>
              </a:pPr>
              <a:t>‹#›</a:t>
            </a:fld>
            <a:endParaRPr lang="en-GB" spc="15"/>
          </a:p>
        </p:txBody>
      </p:sp>
    </p:spTree>
    <p:extLst>
      <p:ext uri="{BB962C8B-B14F-4D97-AF65-F5344CB8AC3E}">
        <p14:creationId xmlns:p14="http://schemas.microsoft.com/office/powerpoint/2010/main" val="295070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7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4878B3-5EDD-B442-BE8C-3C1ECC5C4F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9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4020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pos="1617">
          <p15:clr>
            <a:srgbClr val="F26B43"/>
          </p15:clr>
        </p15:guide>
        <p15:guide id="8" pos="1731">
          <p15:clr>
            <a:srgbClr val="F26B43"/>
          </p15:clr>
        </p15:guide>
        <p15:guide id="9" pos="3046">
          <p15:clr>
            <a:srgbClr val="F26B43"/>
          </p15:clr>
        </p15:guide>
        <p15:guide id="10" pos="318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orient="horz" pos="1706">
          <p15:clr>
            <a:srgbClr val="F26B43"/>
          </p15:clr>
        </p15:guide>
        <p15:guide id="13" orient="horz" pos="1842">
          <p15:clr>
            <a:srgbClr val="F26B43"/>
          </p15:clr>
        </p15:guide>
        <p15:guide id="14" orient="horz" pos="2478">
          <p15:clr>
            <a:srgbClr val="F26B43"/>
          </p15:clr>
        </p15:guide>
        <p15:guide id="15" orient="horz" pos="2591">
          <p15:clr>
            <a:srgbClr val="F26B43"/>
          </p15:clr>
        </p15:guide>
        <p15:guide id="16" orient="horz" pos="3249">
          <p15:clr>
            <a:srgbClr val="F26B43"/>
          </p15:clr>
        </p15:guide>
        <p15:guide id="17" orient="horz" pos="3362">
          <p15:clr>
            <a:srgbClr val="F26B43"/>
          </p15:clr>
        </p15:guide>
        <p15:guide id="18" pos="4498">
          <p15:clr>
            <a:srgbClr val="F26B43"/>
          </p15:clr>
        </p15:guide>
        <p15:guide id="19" pos="4611">
          <p15:clr>
            <a:srgbClr val="F26B43"/>
          </p15:clr>
        </p15:guide>
        <p15:guide id="20" pos="5927">
          <p15:clr>
            <a:srgbClr val="F26B43"/>
          </p15:clr>
        </p15:guide>
        <p15:guide id="21" pos="6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26F1973-076D-AB37-C784-DA6BE09A2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54" y="4038"/>
            <a:ext cx="20096246" cy="1037931"/>
          </a:xfrm>
          <a:prstGeom prst="rect">
            <a:avLst/>
          </a:prstGeom>
          <a:solidFill>
            <a:srgbClr val="2D2D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9DAE830-BC09-4884-1F0E-8550A7345F2A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56C7BED2-18FC-5C15-B32E-69E07DB7A2BB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9287780" y="224170"/>
            <a:ext cx="470366" cy="60473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CB0E2D-61AE-7425-406C-CD6C589084D1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AE088E6-05CF-8884-C922-03E4A91538F5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324A25-3E2D-DBE8-2B92-7C0E52D45667}"/>
              </a:ext>
            </a:extLst>
          </p:cNvPr>
          <p:cNvCxnSpPr>
            <a:cxnSpLocks/>
          </p:cNvCxnSpPr>
          <p:nvPr userDrawn="1"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785F756-A4DD-CD04-8874-68760CEF6C29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8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32">
          <p15:clr>
            <a:srgbClr val="F26B43"/>
          </p15:clr>
        </p15:guide>
        <p15:guide id="2" pos="5120">
          <p15:clr>
            <a:srgbClr val="F26B43"/>
          </p15:clr>
        </p15:guide>
        <p15:guide id="3" pos="5075">
          <p15:clr>
            <a:srgbClr val="F26B43"/>
          </p15:clr>
        </p15:guide>
        <p15:guide id="4" pos="5168">
          <p15:clr>
            <a:srgbClr val="F26B43"/>
          </p15:clr>
        </p15:guide>
        <p15:guide id="5" pos="5900">
          <p15:clr>
            <a:srgbClr val="F26B43"/>
          </p15:clr>
        </p15:guide>
        <p15:guide id="6" pos="5996">
          <p15:clr>
            <a:srgbClr val="F26B43"/>
          </p15:clr>
        </p15:guide>
        <p15:guide id="7" pos="4338">
          <p15:clr>
            <a:srgbClr val="F26B43"/>
          </p15:clr>
        </p15:guide>
        <p15:guide id="8" pos="4242">
          <p15:clr>
            <a:srgbClr val="F26B43"/>
          </p15:clr>
        </p15:guide>
        <p15:guide id="9" pos="3508">
          <p15:clr>
            <a:srgbClr val="F26B43"/>
          </p15:clr>
        </p15:guide>
        <p15:guide id="10" pos="3412">
          <p15:clr>
            <a:srgbClr val="F26B43"/>
          </p15:clr>
        </p15:guide>
        <p15:guide id="11" pos="6730">
          <p15:clr>
            <a:srgbClr val="F26B43"/>
          </p15:clr>
        </p15:guide>
        <p15:guide id="12" pos="6826">
          <p15:clr>
            <a:srgbClr val="F26B43"/>
          </p15:clr>
        </p15:guide>
        <p15:guide id="13" pos="7560">
          <p15:clr>
            <a:srgbClr val="F26B43"/>
          </p15:clr>
        </p15:guide>
        <p15:guide id="14" pos="7656">
          <p15:clr>
            <a:srgbClr val="F26B43"/>
          </p15:clr>
        </p15:guide>
        <p15:guide id="15" pos="8388">
          <p15:clr>
            <a:srgbClr val="F26B43"/>
          </p15:clr>
        </p15:guide>
        <p15:guide id="16" pos="8484">
          <p15:clr>
            <a:srgbClr val="F26B43"/>
          </p15:clr>
        </p15:guide>
        <p15:guide id="17" pos="9218">
          <p15:clr>
            <a:srgbClr val="F26B43"/>
          </p15:clr>
        </p15:guide>
        <p15:guide id="18" pos="9314">
          <p15:clr>
            <a:srgbClr val="F26B43"/>
          </p15:clr>
        </p15:guide>
        <p15:guide id="19" pos="10048">
          <p15:clr>
            <a:srgbClr val="F26B43"/>
          </p15:clr>
        </p15:guide>
        <p15:guide id="20" pos="12478" userDrawn="1">
          <p15:clr>
            <a:srgbClr val="F26B43"/>
          </p15:clr>
        </p15:guide>
        <p15:guide id="21" pos="2680">
          <p15:clr>
            <a:srgbClr val="F26B43"/>
          </p15:clr>
        </p15:guide>
        <p15:guide id="22" pos="2584">
          <p15:clr>
            <a:srgbClr val="F26B43"/>
          </p15:clr>
        </p15:guide>
        <p15:guide id="23" pos="1850">
          <p15:clr>
            <a:srgbClr val="F26B43"/>
          </p15:clr>
        </p15:guide>
        <p15:guide id="24" pos="1754">
          <p15:clr>
            <a:srgbClr val="F26B43"/>
          </p15:clr>
        </p15:guide>
        <p15:guide id="25" pos="1020">
          <p15:clr>
            <a:srgbClr val="F26B43"/>
          </p15:clr>
        </p15:guide>
        <p15:guide id="26" pos="924">
          <p15:clr>
            <a:srgbClr val="F26B43"/>
          </p15:clr>
        </p15:guide>
        <p15:guide id="27" pos="192">
          <p15:clr>
            <a:srgbClr val="F26B43"/>
          </p15:clr>
        </p15:guide>
        <p15:guide id="28">
          <p15:clr>
            <a:srgbClr val="F26B43"/>
          </p15:clr>
        </p15:guide>
        <p15:guide id="29" orient="horz" pos="2736">
          <p15:clr>
            <a:srgbClr val="F26B43"/>
          </p15:clr>
        </p15:guide>
        <p15:guide id="30" orient="horz" pos="2392">
          <p15:clr>
            <a:srgbClr val="F26B43"/>
          </p15:clr>
        </p15:guide>
        <p15:guide id="31" orient="horz" pos="2296">
          <p15:clr>
            <a:srgbClr val="F26B43"/>
          </p15:clr>
        </p15:guide>
        <p15:guide id="32" orient="horz" pos="1952">
          <p15:clr>
            <a:srgbClr val="F26B43"/>
          </p15:clr>
        </p15:guide>
        <p15:guide id="33" orient="horz" pos="1856">
          <p15:clr>
            <a:srgbClr val="F26B43"/>
          </p15:clr>
        </p15:guide>
        <p15:guide id="34" orient="horz" pos="1512">
          <p15:clr>
            <a:srgbClr val="F26B43"/>
          </p15:clr>
        </p15:guide>
        <p15:guide id="35" orient="horz" pos="1416">
          <p15:clr>
            <a:srgbClr val="F26B43"/>
          </p15:clr>
        </p15:guide>
        <p15:guide id="36" orient="horz" pos="1072">
          <p15:clr>
            <a:srgbClr val="F26B43"/>
          </p15:clr>
        </p15:guide>
        <p15:guide id="37" orient="horz" pos="976">
          <p15:clr>
            <a:srgbClr val="F26B43"/>
          </p15:clr>
        </p15:guide>
        <p15:guide id="38" orient="horz" pos="632">
          <p15:clr>
            <a:srgbClr val="F26B43"/>
          </p15:clr>
        </p15:guide>
        <p15:guide id="39" orient="horz" pos="536">
          <p15:clr>
            <a:srgbClr val="F26B43"/>
          </p15:clr>
        </p15:guide>
        <p15:guide id="40" orient="horz" pos="192">
          <p15:clr>
            <a:srgbClr val="F26B43"/>
          </p15:clr>
        </p15:guide>
        <p15:guide id="41" orient="horz">
          <p15:clr>
            <a:srgbClr val="F26B43"/>
          </p15:clr>
        </p15:guide>
        <p15:guide id="42" orient="horz" pos="3176">
          <p15:clr>
            <a:srgbClr val="F26B43"/>
          </p15:clr>
        </p15:guide>
        <p15:guide id="43" orient="horz" pos="3272">
          <p15:clr>
            <a:srgbClr val="F26B43"/>
          </p15:clr>
        </p15:guide>
        <p15:guide id="44" orient="horz" pos="3616">
          <p15:clr>
            <a:srgbClr val="F26B43"/>
          </p15:clr>
        </p15:guide>
        <p15:guide id="45" orient="horz" pos="3712">
          <p15:clr>
            <a:srgbClr val="F26B43"/>
          </p15:clr>
        </p15:guide>
        <p15:guide id="46" orient="horz" pos="4056">
          <p15:clr>
            <a:srgbClr val="F26B43"/>
          </p15:clr>
        </p15:guide>
        <p15:guide id="47" orient="horz" pos="4152">
          <p15:clr>
            <a:srgbClr val="F26B43"/>
          </p15:clr>
        </p15:guide>
        <p15:guide id="48" orient="horz" pos="4496">
          <p15:clr>
            <a:srgbClr val="F26B43"/>
          </p15:clr>
        </p15:guide>
        <p15:guide id="49" orient="horz" pos="4592">
          <p15:clr>
            <a:srgbClr val="F26B43"/>
          </p15:clr>
        </p15:guide>
        <p15:guide id="50" orient="horz" pos="4936">
          <p15:clr>
            <a:srgbClr val="F26B43"/>
          </p15:clr>
        </p15:guide>
        <p15:guide id="51" orient="horz" pos="5032">
          <p15:clr>
            <a:srgbClr val="F26B43"/>
          </p15:clr>
        </p15:guide>
        <p15:guide id="52" orient="horz" pos="5376">
          <p15:clr>
            <a:srgbClr val="F26B43"/>
          </p15:clr>
        </p15:guide>
        <p15:guide id="53" orient="horz" pos="5760">
          <p15:clr>
            <a:srgbClr val="F26B43"/>
          </p15:clr>
        </p15:guide>
        <p15:guide id="54" orient="horz" pos="5269">
          <p15:clr>
            <a:srgbClr val="F26B43"/>
          </p15:clr>
        </p15:guide>
        <p15:guide id="55" orient="horz" pos="2898">
          <p15:clr>
            <a:srgbClr val="F26B43"/>
          </p15:clr>
        </p15:guide>
        <p15:guide id="56" orient="horz" pos="299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26F1973-076D-AB37-C784-DA6BE09A2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54" y="4038"/>
            <a:ext cx="20096246" cy="1037931"/>
          </a:xfrm>
          <a:prstGeom prst="rect">
            <a:avLst/>
          </a:prstGeom>
          <a:solidFill>
            <a:srgbClr val="2D2D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9DAE830-BC09-4884-1F0E-8550A7345F2A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56C7BED2-18FC-5C15-B32E-69E07DB7A2BB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9287780" y="224170"/>
            <a:ext cx="470366" cy="604736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AE088E6-05CF-8884-C922-03E4A91538F5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324A25-3E2D-DBE8-2B92-7C0E52D45667}"/>
              </a:ext>
            </a:extLst>
          </p:cNvPr>
          <p:cNvCxnSpPr>
            <a:cxnSpLocks/>
          </p:cNvCxnSpPr>
          <p:nvPr userDrawn="1"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785F756-A4DD-CD04-8874-68760CEF6C29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6">
            <a:extLst>
              <a:ext uri="{FF2B5EF4-FFF2-40B4-BE49-F238E27FC236}">
                <a16:creationId xmlns:a16="http://schemas.microsoft.com/office/drawing/2014/main" id="{6DCA5826-1746-3A35-6F50-74B98E99938F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</p:spTree>
    <p:extLst>
      <p:ext uri="{BB962C8B-B14F-4D97-AF65-F5344CB8AC3E}">
        <p14:creationId xmlns:p14="http://schemas.microsoft.com/office/powerpoint/2010/main" val="152993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32">
          <p15:clr>
            <a:srgbClr val="F26B43"/>
          </p15:clr>
        </p15:guide>
        <p15:guide id="2" pos="5120">
          <p15:clr>
            <a:srgbClr val="F26B43"/>
          </p15:clr>
        </p15:guide>
        <p15:guide id="3" pos="5075">
          <p15:clr>
            <a:srgbClr val="F26B43"/>
          </p15:clr>
        </p15:guide>
        <p15:guide id="4" pos="5168">
          <p15:clr>
            <a:srgbClr val="F26B43"/>
          </p15:clr>
        </p15:guide>
        <p15:guide id="5" pos="5900">
          <p15:clr>
            <a:srgbClr val="F26B43"/>
          </p15:clr>
        </p15:guide>
        <p15:guide id="6" pos="5996">
          <p15:clr>
            <a:srgbClr val="F26B43"/>
          </p15:clr>
        </p15:guide>
        <p15:guide id="7" pos="4338">
          <p15:clr>
            <a:srgbClr val="F26B43"/>
          </p15:clr>
        </p15:guide>
        <p15:guide id="8" pos="4242">
          <p15:clr>
            <a:srgbClr val="F26B43"/>
          </p15:clr>
        </p15:guide>
        <p15:guide id="9" pos="3508">
          <p15:clr>
            <a:srgbClr val="F26B43"/>
          </p15:clr>
        </p15:guide>
        <p15:guide id="10" pos="3412">
          <p15:clr>
            <a:srgbClr val="F26B43"/>
          </p15:clr>
        </p15:guide>
        <p15:guide id="11" pos="6730">
          <p15:clr>
            <a:srgbClr val="F26B43"/>
          </p15:clr>
        </p15:guide>
        <p15:guide id="12" pos="6826">
          <p15:clr>
            <a:srgbClr val="F26B43"/>
          </p15:clr>
        </p15:guide>
        <p15:guide id="13" pos="7560">
          <p15:clr>
            <a:srgbClr val="F26B43"/>
          </p15:clr>
        </p15:guide>
        <p15:guide id="14" pos="7656">
          <p15:clr>
            <a:srgbClr val="F26B43"/>
          </p15:clr>
        </p15:guide>
        <p15:guide id="15" pos="8388">
          <p15:clr>
            <a:srgbClr val="F26B43"/>
          </p15:clr>
        </p15:guide>
        <p15:guide id="16" pos="8484">
          <p15:clr>
            <a:srgbClr val="F26B43"/>
          </p15:clr>
        </p15:guide>
        <p15:guide id="17" pos="9218">
          <p15:clr>
            <a:srgbClr val="F26B43"/>
          </p15:clr>
        </p15:guide>
        <p15:guide id="18" pos="9314">
          <p15:clr>
            <a:srgbClr val="F26B43"/>
          </p15:clr>
        </p15:guide>
        <p15:guide id="19" pos="10048">
          <p15:clr>
            <a:srgbClr val="F26B43"/>
          </p15:clr>
        </p15:guide>
        <p15:guide id="20" pos="10240">
          <p15:clr>
            <a:srgbClr val="F26B43"/>
          </p15:clr>
        </p15:guide>
        <p15:guide id="21" pos="2680">
          <p15:clr>
            <a:srgbClr val="F26B43"/>
          </p15:clr>
        </p15:guide>
        <p15:guide id="22" pos="2584">
          <p15:clr>
            <a:srgbClr val="F26B43"/>
          </p15:clr>
        </p15:guide>
        <p15:guide id="23" pos="1850">
          <p15:clr>
            <a:srgbClr val="F26B43"/>
          </p15:clr>
        </p15:guide>
        <p15:guide id="24" pos="1754">
          <p15:clr>
            <a:srgbClr val="F26B43"/>
          </p15:clr>
        </p15:guide>
        <p15:guide id="25" pos="1020">
          <p15:clr>
            <a:srgbClr val="F26B43"/>
          </p15:clr>
        </p15:guide>
        <p15:guide id="26" pos="924">
          <p15:clr>
            <a:srgbClr val="F26B43"/>
          </p15:clr>
        </p15:guide>
        <p15:guide id="27" pos="192">
          <p15:clr>
            <a:srgbClr val="F26B43"/>
          </p15:clr>
        </p15:guide>
        <p15:guide id="28">
          <p15:clr>
            <a:srgbClr val="F26B43"/>
          </p15:clr>
        </p15:guide>
        <p15:guide id="29" orient="horz" pos="2736">
          <p15:clr>
            <a:srgbClr val="F26B43"/>
          </p15:clr>
        </p15:guide>
        <p15:guide id="30" orient="horz" pos="2392">
          <p15:clr>
            <a:srgbClr val="F26B43"/>
          </p15:clr>
        </p15:guide>
        <p15:guide id="31" orient="horz" pos="2296">
          <p15:clr>
            <a:srgbClr val="F26B43"/>
          </p15:clr>
        </p15:guide>
        <p15:guide id="32" orient="horz" pos="1952">
          <p15:clr>
            <a:srgbClr val="F26B43"/>
          </p15:clr>
        </p15:guide>
        <p15:guide id="33" orient="horz" pos="1856">
          <p15:clr>
            <a:srgbClr val="F26B43"/>
          </p15:clr>
        </p15:guide>
        <p15:guide id="34" orient="horz" pos="1512">
          <p15:clr>
            <a:srgbClr val="F26B43"/>
          </p15:clr>
        </p15:guide>
        <p15:guide id="35" orient="horz" pos="1416">
          <p15:clr>
            <a:srgbClr val="F26B43"/>
          </p15:clr>
        </p15:guide>
        <p15:guide id="36" orient="horz" pos="1072">
          <p15:clr>
            <a:srgbClr val="F26B43"/>
          </p15:clr>
        </p15:guide>
        <p15:guide id="37" orient="horz" pos="976">
          <p15:clr>
            <a:srgbClr val="F26B43"/>
          </p15:clr>
        </p15:guide>
        <p15:guide id="38" orient="horz" pos="632">
          <p15:clr>
            <a:srgbClr val="F26B43"/>
          </p15:clr>
        </p15:guide>
        <p15:guide id="39" orient="horz" pos="536">
          <p15:clr>
            <a:srgbClr val="F26B43"/>
          </p15:clr>
        </p15:guide>
        <p15:guide id="40" orient="horz" pos="192">
          <p15:clr>
            <a:srgbClr val="F26B43"/>
          </p15:clr>
        </p15:guide>
        <p15:guide id="41" orient="horz">
          <p15:clr>
            <a:srgbClr val="F26B43"/>
          </p15:clr>
        </p15:guide>
        <p15:guide id="42" orient="horz" pos="3176">
          <p15:clr>
            <a:srgbClr val="F26B43"/>
          </p15:clr>
        </p15:guide>
        <p15:guide id="43" orient="horz" pos="3272">
          <p15:clr>
            <a:srgbClr val="F26B43"/>
          </p15:clr>
        </p15:guide>
        <p15:guide id="44" orient="horz" pos="3616">
          <p15:clr>
            <a:srgbClr val="F26B43"/>
          </p15:clr>
        </p15:guide>
        <p15:guide id="45" orient="horz" pos="3712">
          <p15:clr>
            <a:srgbClr val="F26B43"/>
          </p15:clr>
        </p15:guide>
        <p15:guide id="46" orient="horz" pos="4056">
          <p15:clr>
            <a:srgbClr val="F26B43"/>
          </p15:clr>
        </p15:guide>
        <p15:guide id="47" orient="horz" pos="4152">
          <p15:clr>
            <a:srgbClr val="F26B43"/>
          </p15:clr>
        </p15:guide>
        <p15:guide id="48" orient="horz" pos="4496">
          <p15:clr>
            <a:srgbClr val="F26B43"/>
          </p15:clr>
        </p15:guide>
        <p15:guide id="49" orient="horz" pos="4592">
          <p15:clr>
            <a:srgbClr val="F26B43"/>
          </p15:clr>
        </p15:guide>
        <p15:guide id="50" orient="horz" pos="4936">
          <p15:clr>
            <a:srgbClr val="F26B43"/>
          </p15:clr>
        </p15:guide>
        <p15:guide id="51" orient="horz" pos="5032">
          <p15:clr>
            <a:srgbClr val="F26B43"/>
          </p15:clr>
        </p15:guide>
        <p15:guide id="52" orient="horz" pos="5376">
          <p15:clr>
            <a:srgbClr val="F26B43"/>
          </p15:clr>
        </p15:guide>
        <p15:guide id="53" orient="horz" pos="5760">
          <p15:clr>
            <a:srgbClr val="F26B43"/>
          </p15:clr>
        </p15:guide>
        <p15:guide id="54" orient="horz" pos="5269">
          <p15:clr>
            <a:srgbClr val="F26B43"/>
          </p15:clr>
        </p15:guide>
        <p15:guide id="55" orient="horz" pos="2898">
          <p15:clr>
            <a:srgbClr val="F26B43"/>
          </p15:clr>
        </p15:guide>
        <p15:guide id="56" orient="horz" pos="299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C6239D-53AE-7BCE-617F-339E6DD34372}"/>
              </a:ext>
            </a:extLst>
          </p:cNvPr>
          <p:cNvSpPr/>
          <p:nvPr userDrawn="1"/>
        </p:nvSpPr>
        <p:spPr>
          <a:xfrm>
            <a:off x="0" y="0"/>
            <a:ext cx="13212949" cy="1130935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1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32">
          <p15:clr>
            <a:srgbClr val="F26B43"/>
          </p15:clr>
        </p15:guide>
        <p15:guide id="2" pos="5120">
          <p15:clr>
            <a:srgbClr val="F26B43"/>
          </p15:clr>
        </p15:guide>
        <p15:guide id="3" pos="5070">
          <p15:clr>
            <a:srgbClr val="F26B43"/>
          </p15:clr>
        </p15:guide>
        <p15:guide id="4" pos="5168">
          <p15:clr>
            <a:srgbClr val="F26B43"/>
          </p15:clr>
        </p15:guide>
        <p15:guide id="5" pos="5900">
          <p15:clr>
            <a:srgbClr val="F26B43"/>
          </p15:clr>
        </p15:guide>
        <p15:guide id="6" pos="5996">
          <p15:clr>
            <a:srgbClr val="F26B43"/>
          </p15:clr>
        </p15:guide>
        <p15:guide id="7" pos="4338">
          <p15:clr>
            <a:srgbClr val="F26B43"/>
          </p15:clr>
        </p15:guide>
        <p15:guide id="8" pos="4242">
          <p15:clr>
            <a:srgbClr val="F26B43"/>
          </p15:clr>
        </p15:guide>
        <p15:guide id="9" pos="3508">
          <p15:clr>
            <a:srgbClr val="F26B43"/>
          </p15:clr>
        </p15:guide>
        <p15:guide id="10" pos="3412">
          <p15:clr>
            <a:srgbClr val="F26B43"/>
          </p15:clr>
        </p15:guide>
        <p15:guide id="11" pos="6730">
          <p15:clr>
            <a:srgbClr val="F26B43"/>
          </p15:clr>
        </p15:guide>
        <p15:guide id="12" pos="6826">
          <p15:clr>
            <a:srgbClr val="F26B43"/>
          </p15:clr>
        </p15:guide>
        <p15:guide id="13" pos="7560">
          <p15:clr>
            <a:srgbClr val="F26B43"/>
          </p15:clr>
        </p15:guide>
        <p15:guide id="14" pos="7656">
          <p15:clr>
            <a:srgbClr val="F26B43"/>
          </p15:clr>
        </p15:guide>
        <p15:guide id="15" pos="8388">
          <p15:clr>
            <a:srgbClr val="F26B43"/>
          </p15:clr>
        </p15:guide>
        <p15:guide id="16" pos="8484">
          <p15:clr>
            <a:srgbClr val="F26B43"/>
          </p15:clr>
        </p15:guide>
        <p15:guide id="17" pos="9218">
          <p15:clr>
            <a:srgbClr val="F26B43"/>
          </p15:clr>
        </p15:guide>
        <p15:guide id="18" pos="9314">
          <p15:clr>
            <a:srgbClr val="F26B43"/>
          </p15:clr>
        </p15:guide>
        <p15:guide id="19" pos="10048">
          <p15:clr>
            <a:srgbClr val="F26B43"/>
          </p15:clr>
        </p15:guide>
        <p15:guide id="20" pos="10240">
          <p15:clr>
            <a:srgbClr val="F26B43"/>
          </p15:clr>
        </p15:guide>
        <p15:guide id="21" pos="2680">
          <p15:clr>
            <a:srgbClr val="F26B43"/>
          </p15:clr>
        </p15:guide>
        <p15:guide id="22" pos="2584">
          <p15:clr>
            <a:srgbClr val="F26B43"/>
          </p15:clr>
        </p15:guide>
        <p15:guide id="23" pos="1850">
          <p15:clr>
            <a:srgbClr val="F26B43"/>
          </p15:clr>
        </p15:guide>
        <p15:guide id="24" pos="1754">
          <p15:clr>
            <a:srgbClr val="F26B43"/>
          </p15:clr>
        </p15:guide>
        <p15:guide id="25" pos="1020">
          <p15:clr>
            <a:srgbClr val="F26B43"/>
          </p15:clr>
        </p15:guide>
        <p15:guide id="26" pos="924">
          <p15:clr>
            <a:srgbClr val="F26B43"/>
          </p15:clr>
        </p15:guide>
        <p15:guide id="27" pos="192">
          <p15:clr>
            <a:srgbClr val="F26B43"/>
          </p15:clr>
        </p15:guide>
        <p15:guide id="28">
          <p15:clr>
            <a:srgbClr val="F26B43"/>
          </p15:clr>
        </p15:guide>
        <p15:guide id="29" orient="horz" pos="2736">
          <p15:clr>
            <a:srgbClr val="F26B43"/>
          </p15:clr>
        </p15:guide>
        <p15:guide id="30" orient="horz" pos="2392">
          <p15:clr>
            <a:srgbClr val="F26B43"/>
          </p15:clr>
        </p15:guide>
        <p15:guide id="31" orient="horz" pos="2296">
          <p15:clr>
            <a:srgbClr val="F26B43"/>
          </p15:clr>
        </p15:guide>
        <p15:guide id="32" orient="horz" pos="1952">
          <p15:clr>
            <a:srgbClr val="F26B43"/>
          </p15:clr>
        </p15:guide>
        <p15:guide id="33" orient="horz" pos="1856">
          <p15:clr>
            <a:srgbClr val="F26B43"/>
          </p15:clr>
        </p15:guide>
        <p15:guide id="34" orient="horz" pos="1512">
          <p15:clr>
            <a:srgbClr val="F26B43"/>
          </p15:clr>
        </p15:guide>
        <p15:guide id="35" orient="horz" pos="1416">
          <p15:clr>
            <a:srgbClr val="F26B43"/>
          </p15:clr>
        </p15:guide>
        <p15:guide id="36" orient="horz" pos="1072">
          <p15:clr>
            <a:srgbClr val="F26B43"/>
          </p15:clr>
        </p15:guide>
        <p15:guide id="37" orient="horz" pos="976">
          <p15:clr>
            <a:srgbClr val="F26B43"/>
          </p15:clr>
        </p15:guide>
        <p15:guide id="38" orient="horz" pos="632">
          <p15:clr>
            <a:srgbClr val="F26B43"/>
          </p15:clr>
        </p15:guide>
        <p15:guide id="39" orient="horz" pos="536">
          <p15:clr>
            <a:srgbClr val="F26B43"/>
          </p15:clr>
        </p15:guide>
        <p15:guide id="40" orient="horz" pos="192">
          <p15:clr>
            <a:srgbClr val="F26B43"/>
          </p15:clr>
        </p15:guide>
        <p15:guide id="41" orient="horz">
          <p15:clr>
            <a:srgbClr val="F26B43"/>
          </p15:clr>
        </p15:guide>
        <p15:guide id="42" orient="horz" pos="3176">
          <p15:clr>
            <a:srgbClr val="F26B43"/>
          </p15:clr>
        </p15:guide>
        <p15:guide id="43" orient="horz" pos="3272">
          <p15:clr>
            <a:srgbClr val="F26B43"/>
          </p15:clr>
        </p15:guide>
        <p15:guide id="44" orient="horz" pos="3616">
          <p15:clr>
            <a:srgbClr val="F26B43"/>
          </p15:clr>
        </p15:guide>
        <p15:guide id="45" orient="horz" pos="3712">
          <p15:clr>
            <a:srgbClr val="F26B43"/>
          </p15:clr>
        </p15:guide>
        <p15:guide id="46" orient="horz" pos="4056">
          <p15:clr>
            <a:srgbClr val="F26B43"/>
          </p15:clr>
        </p15:guide>
        <p15:guide id="47" orient="horz" pos="4152">
          <p15:clr>
            <a:srgbClr val="F26B43"/>
          </p15:clr>
        </p15:guide>
        <p15:guide id="48" orient="horz" pos="4496">
          <p15:clr>
            <a:srgbClr val="F26B43"/>
          </p15:clr>
        </p15:guide>
        <p15:guide id="49" orient="horz" pos="4592">
          <p15:clr>
            <a:srgbClr val="F26B43"/>
          </p15:clr>
        </p15:guide>
        <p15:guide id="50" orient="horz" pos="4936">
          <p15:clr>
            <a:srgbClr val="F26B43"/>
          </p15:clr>
        </p15:guide>
        <p15:guide id="51" orient="horz" pos="5032">
          <p15:clr>
            <a:srgbClr val="F26B43"/>
          </p15:clr>
        </p15:guide>
        <p15:guide id="52" orient="horz" pos="5376">
          <p15:clr>
            <a:srgbClr val="F26B43"/>
          </p15:clr>
        </p15:guide>
        <p15:guide id="53" orient="horz" pos="57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26F1973-076D-AB37-C784-DA6BE09A2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54" y="4038"/>
            <a:ext cx="20096246" cy="1037931"/>
          </a:xfrm>
          <a:prstGeom prst="rect">
            <a:avLst/>
          </a:prstGeom>
          <a:solidFill>
            <a:srgbClr val="2D2D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9DAE830-BC09-4884-1F0E-8550A7345F2A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56C7BED2-18FC-5C15-B32E-69E07DB7A2BB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9287780" y="224170"/>
            <a:ext cx="470366" cy="60473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CB0E2D-61AE-7425-406C-CD6C589084D1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AE088E6-05CF-8884-C922-03E4A91538F5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324A25-3E2D-DBE8-2B92-7C0E52D45667}"/>
              </a:ext>
            </a:extLst>
          </p:cNvPr>
          <p:cNvCxnSpPr>
            <a:cxnSpLocks/>
          </p:cNvCxnSpPr>
          <p:nvPr userDrawn="1"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785F756-A4DD-CD04-8874-68760CEF6C29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33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8" r:id="rId4"/>
  </p:sldLayoutIdLst>
  <p:txStyles>
    <p:titleStyle>
      <a:lvl1pPr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5419">
        <a:defRPr>
          <a:latin typeface="+mn-lt"/>
          <a:ea typeface="+mn-ea"/>
          <a:cs typeface="+mn-cs"/>
        </a:defRPr>
      </a:lvl2pPr>
      <a:lvl3pPr marL="1130838">
        <a:defRPr>
          <a:latin typeface="+mn-lt"/>
          <a:ea typeface="+mn-ea"/>
          <a:cs typeface="+mn-cs"/>
        </a:defRPr>
      </a:lvl3pPr>
      <a:lvl4pPr marL="1696258">
        <a:defRPr>
          <a:latin typeface="+mn-lt"/>
          <a:ea typeface="+mn-ea"/>
          <a:cs typeface="+mn-cs"/>
        </a:defRPr>
      </a:lvl4pPr>
      <a:lvl5pPr marL="2261677">
        <a:defRPr>
          <a:latin typeface="+mn-lt"/>
          <a:ea typeface="+mn-ea"/>
          <a:cs typeface="+mn-cs"/>
        </a:defRPr>
      </a:lvl5pPr>
      <a:lvl6pPr marL="2827096">
        <a:defRPr>
          <a:latin typeface="+mn-lt"/>
          <a:ea typeface="+mn-ea"/>
          <a:cs typeface="+mn-cs"/>
        </a:defRPr>
      </a:lvl6pPr>
      <a:lvl7pPr marL="3392515">
        <a:defRPr>
          <a:latin typeface="+mn-lt"/>
          <a:ea typeface="+mn-ea"/>
          <a:cs typeface="+mn-cs"/>
        </a:defRPr>
      </a:lvl7pPr>
      <a:lvl8pPr marL="3957935">
        <a:defRPr>
          <a:latin typeface="+mn-lt"/>
          <a:ea typeface="+mn-ea"/>
          <a:cs typeface="+mn-cs"/>
        </a:defRPr>
      </a:lvl8pPr>
      <a:lvl9pPr marL="4523354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8" orient="horz" pos="772" userDrawn="1">
          <p15:clr>
            <a:srgbClr val="F26B43"/>
          </p15:clr>
        </p15:guide>
        <p15:guide id="39" orient="horz" pos="659" userDrawn="1">
          <p15:clr>
            <a:srgbClr val="F26B43"/>
          </p15:clr>
        </p15:guide>
        <p15:guide id="41" orient="horz">
          <p15:clr>
            <a:srgbClr val="F26B43"/>
          </p15:clr>
        </p15:guide>
        <p15:guide id="42" pos="231" userDrawn="1">
          <p15:clr>
            <a:srgbClr val="F26B43"/>
          </p15:clr>
        </p15:guide>
        <p15:guide id="43" pos="2159" userDrawn="1">
          <p15:clr>
            <a:srgbClr val="F26B43"/>
          </p15:clr>
        </p15:guide>
        <p15:guide id="44" pos="4200" userDrawn="1">
          <p15:clr>
            <a:srgbClr val="F26B43"/>
          </p15:clr>
        </p15:guide>
        <p15:guide id="45" pos="2295" userDrawn="1">
          <p15:clr>
            <a:srgbClr val="F26B43"/>
          </p15:clr>
        </p15:guide>
        <p15:guide id="46" pos="4336" userDrawn="1">
          <p15:clr>
            <a:srgbClr val="F26B43"/>
          </p15:clr>
        </p15:guide>
        <p15:guide id="47" pos="6264" userDrawn="1">
          <p15:clr>
            <a:srgbClr val="F26B43"/>
          </p15:clr>
        </p15:guide>
        <p15:guide id="48" pos="6400" userDrawn="1">
          <p15:clr>
            <a:srgbClr val="F26B43"/>
          </p15:clr>
        </p15:guide>
        <p15:guide id="49" pos="8305" userDrawn="1">
          <p15:clr>
            <a:srgbClr val="F26B43"/>
          </p15:clr>
        </p15:guide>
        <p15:guide id="50" pos="8441" userDrawn="1">
          <p15:clr>
            <a:srgbClr val="F26B43"/>
          </p15:clr>
        </p15:guide>
        <p15:guide id="51" pos="10369" userDrawn="1">
          <p15:clr>
            <a:srgbClr val="F26B43"/>
          </p15:clr>
        </p15:guide>
        <p15:guide id="52" pos="10505" userDrawn="1">
          <p15:clr>
            <a:srgbClr val="F26B43"/>
          </p15:clr>
        </p15:guide>
        <p15:guide id="53" pos="12410" userDrawn="1">
          <p15:clr>
            <a:srgbClr val="F26B43"/>
          </p15:clr>
        </p15:guide>
        <p15:guide id="54" orient="horz" pos="1748" userDrawn="1">
          <p15:clr>
            <a:srgbClr val="F26B43"/>
          </p15:clr>
        </p15:guide>
        <p15:guide id="55" orient="horz" pos="1884" userDrawn="1">
          <p15:clr>
            <a:srgbClr val="F26B43"/>
          </p15:clr>
        </p15:guide>
        <p15:guide id="56" orient="horz" pos="5626" userDrawn="1">
          <p15:clr>
            <a:srgbClr val="F26B43"/>
          </p15:clr>
        </p15:guide>
        <p15:guide id="57" orient="horz" pos="2269" userDrawn="1">
          <p15:clr>
            <a:srgbClr val="F26B43"/>
          </p15:clr>
        </p15:guide>
        <p15:guide id="58" orient="horz" pos="2405" userDrawn="1">
          <p15:clr>
            <a:srgbClr val="F26B43"/>
          </p15:clr>
        </p15:guide>
        <p15:guide id="59" orient="horz" pos="4061" userDrawn="1">
          <p15:clr>
            <a:srgbClr val="F26B43"/>
          </p15:clr>
        </p15:guide>
        <p15:guide id="60" orient="horz" pos="3925" userDrawn="1">
          <p15:clr>
            <a:srgbClr val="F26B43"/>
          </p15:clr>
        </p15:guide>
        <p15:guide id="62" orient="horz" pos="6646" userDrawn="1">
          <p15:clr>
            <a:srgbClr val="F26B43"/>
          </p15:clr>
        </p15:guide>
        <p15:guide id="63" orient="horz" pos="2836" userDrawn="1">
          <p15:clr>
            <a:srgbClr val="F26B43"/>
          </p15:clr>
        </p15:guide>
        <p15:guide id="64" orient="horz" pos="2972" userDrawn="1">
          <p15:clr>
            <a:srgbClr val="F26B43"/>
          </p15:clr>
        </p15:guide>
        <p15:guide id="65" orient="horz" pos="3358" userDrawn="1">
          <p15:clr>
            <a:srgbClr val="F26B43"/>
          </p15:clr>
        </p15:guide>
        <p15:guide id="66" orient="horz" pos="3494" userDrawn="1">
          <p15:clr>
            <a:srgbClr val="F26B43"/>
          </p15:clr>
        </p15:guide>
        <p15:guide id="67" orient="horz" pos="1203" userDrawn="1">
          <p15:clr>
            <a:srgbClr val="F26B43"/>
          </p15:clr>
        </p15:guide>
        <p15:guide id="68" orient="horz" pos="1339" userDrawn="1">
          <p15:clr>
            <a:srgbClr val="F26B43"/>
          </p15:clr>
        </p15:guide>
        <p15:guide id="69" orient="horz" pos="4515" userDrawn="1">
          <p15:clr>
            <a:srgbClr val="F26B43"/>
          </p15:clr>
        </p15:guide>
        <p15:guide id="70" orient="horz" pos="4651" userDrawn="1">
          <p15:clr>
            <a:srgbClr val="F26B43"/>
          </p15:clr>
        </p15:guide>
        <p15:guide id="71" orient="horz" pos="5195" userDrawn="1">
          <p15:clr>
            <a:srgbClr val="F26B43"/>
          </p15:clr>
        </p15:guide>
        <p15:guide id="72" orient="horz" pos="5059" userDrawn="1">
          <p15:clr>
            <a:srgbClr val="F26B43"/>
          </p15:clr>
        </p15:guide>
        <p15:guide id="73" orient="horz" pos="5762" userDrawn="1">
          <p15:clr>
            <a:srgbClr val="F26B43"/>
          </p15:clr>
        </p15:guide>
        <p15:guide id="75" orient="horz" pos="6193" userDrawn="1">
          <p15:clr>
            <a:srgbClr val="F26B43"/>
          </p15:clr>
        </p15:guide>
        <p15:guide id="76" orient="horz" pos="632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26F1973-076D-AB37-C784-DA6BE09A2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54" y="4038"/>
            <a:ext cx="20096246" cy="1037931"/>
          </a:xfrm>
          <a:prstGeom prst="rect">
            <a:avLst/>
          </a:prstGeom>
          <a:solidFill>
            <a:srgbClr val="2D2D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9DAE830-BC09-4884-1F0E-8550A7345F2A}"/>
              </a:ext>
            </a:extLst>
          </p:cNvPr>
          <p:cNvSpPr/>
          <p:nvPr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56C7BED2-18FC-5C15-B32E-69E07DB7A2B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87780" y="224170"/>
            <a:ext cx="470366" cy="60473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CB0E2D-61AE-7425-406C-CD6C589084D1}"/>
              </a:ext>
            </a:extLst>
          </p:cNvPr>
          <p:cNvSpPr txBox="1"/>
          <p:nvPr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AE088E6-05CF-8884-C922-03E4A91538F5}"/>
              </a:ext>
            </a:extLst>
          </p:cNvPr>
          <p:cNvCxnSpPr/>
          <p:nvPr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324A25-3E2D-DBE8-2B92-7C0E52D45667}"/>
              </a:ext>
            </a:extLst>
          </p:cNvPr>
          <p:cNvCxnSpPr>
            <a:cxnSpLocks/>
          </p:cNvCxnSpPr>
          <p:nvPr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785F756-A4DD-CD04-8874-68760CEF6C29}"/>
              </a:ext>
            </a:extLst>
          </p:cNvPr>
          <p:cNvCxnSpPr>
            <a:cxnSpLocks/>
          </p:cNvCxnSpPr>
          <p:nvPr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6C5D78A-0587-DC9C-AA77-A407A48D9E7E}"/>
              </a:ext>
            </a:extLst>
          </p:cNvPr>
          <p:cNvSpPr/>
          <p:nvPr userDrawn="1"/>
        </p:nvSpPr>
        <p:spPr>
          <a:xfrm>
            <a:off x="7854" y="4038"/>
            <a:ext cx="20096246" cy="1037931"/>
          </a:xfrm>
          <a:prstGeom prst="rect">
            <a:avLst/>
          </a:prstGeom>
          <a:solidFill>
            <a:srgbClr val="2D2D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33DC55-4DB6-35ED-8820-E9D895C90775}"/>
              </a:ext>
            </a:extLst>
          </p:cNvPr>
          <p:cNvSpPr/>
          <p:nvPr userDrawn="1"/>
        </p:nvSpPr>
        <p:spPr>
          <a:xfrm>
            <a:off x="-1" y="10568636"/>
            <a:ext cx="20104100" cy="7353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793CAFA8-79E7-740F-9D87-AFFEB2B6E10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9287780" y="224170"/>
            <a:ext cx="470366" cy="604736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8107EE5C-E095-E91E-3658-134BF85B50F3}"/>
              </a:ext>
            </a:extLst>
          </p:cNvPr>
          <p:cNvSpPr txBox="1"/>
          <p:nvPr userDrawn="1"/>
        </p:nvSpPr>
        <p:spPr>
          <a:xfrm>
            <a:off x="19416963" y="10800939"/>
            <a:ext cx="620380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6" algn="ctr">
              <a:lnSpc>
                <a:spcPct val="100000"/>
              </a:lnSpc>
              <a:spcBef>
                <a:spcPts val="124"/>
              </a:spcBef>
            </a:pPr>
            <a:fld id="{579E2844-1E74-6245-8651-9BA1F84BF068}" type="slidenum">
              <a:rPr lang="en-GB" sz="1484" b="1" smtClean="0">
                <a:latin typeface="Roboto-Black"/>
                <a:cs typeface="Roboto-Black"/>
              </a:rPr>
              <a:pPr marL="15706" algn="ctr">
                <a:lnSpc>
                  <a:spcPct val="100000"/>
                </a:lnSpc>
                <a:spcBef>
                  <a:spcPts val="124"/>
                </a:spcBef>
              </a:pPr>
              <a:t>‹#›</a:t>
            </a:fld>
            <a:endParaRPr sz="1484">
              <a:latin typeface="Roboto-Black"/>
              <a:cs typeface="Roboto-Black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CC2EE6-B4F9-C161-10A4-398E46B25AAD}"/>
              </a:ext>
            </a:extLst>
          </p:cNvPr>
          <p:cNvCxnSpPr/>
          <p:nvPr userDrawn="1"/>
        </p:nvCxnSpPr>
        <p:spPr>
          <a:xfrm>
            <a:off x="-1" y="10555393"/>
            <a:ext cx="20104101" cy="0"/>
          </a:xfrm>
          <a:prstGeom prst="line">
            <a:avLst/>
          </a:prstGeom>
          <a:ln w="12700">
            <a:solidFill>
              <a:srgbClr val="2D2D2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4F14CF-CFF0-1955-82E8-2803F936033B}"/>
              </a:ext>
            </a:extLst>
          </p:cNvPr>
          <p:cNvCxnSpPr>
            <a:cxnSpLocks/>
          </p:cNvCxnSpPr>
          <p:nvPr userDrawn="1"/>
        </p:nvCxnSpPr>
        <p:spPr>
          <a:xfrm>
            <a:off x="2005174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7888C-7FDB-E5AF-D485-30AA942BB163}"/>
              </a:ext>
            </a:extLst>
          </p:cNvPr>
          <p:cNvCxnSpPr>
            <a:cxnSpLocks/>
          </p:cNvCxnSpPr>
          <p:nvPr userDrawn="1"/>
        </p:nvCxnSpPr>
        <p:spPr>
          <a:xfrm>
            <a:off x="19350195" y="10542153"/>
            <a:ext cx="0" cy="761808"/>
          </a:xfrm>
          <a:prstGeom prst="line">
            <a:avLst/>
          </a:prstGeom>
          <a:ln w="12700">
            <a:solidFill>
              <a:srgbClr val="2D2D2D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1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hf hdr="0" ftr="0" dt="0"/>
  <p:txStyles>
    <p:titleStyle>
      <a:lvl1pPr eaLnBrk="1" hangingPunct="1"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32">
          <p15:clr>
            <a:srgbClr val="F26B43"/>
          </p15:clr>
        </p15:guide>
        <p15:guide id="2" pos="5120">
          <p15:clr>
            <a:srgbClr val="F26B43"/>
          </p15:clr>
        </p15:guide>
        <p15:guide id="3" pos="5075">
          <p15:clr>
            <a:srgbClr val="F26B43"/>
          </p15:clr>
        </p15:guide>
        <p15:guide id="4" pos="5168">
          <p15:clr>
            <a:srgbClr val="F26B43"/>
          </p15:clr>
        </p15:guide>
        <p15:guide id="5" pos="5900">
          <p15:clr>
            <a:srgbClr val="F26B43"/>
          </p15:clr>
        </p15:guide>
        <p15:guide id="6" pos="5996">
          <p15:clr>
            <a:srgbClr val="F26B43"/>
          </p15:clr>
        </p15:guide>
        <p15:guide id="7" pos="4338">
          <p15:clr>
            <a:srgbClr val="F26B43"/>
          </p15:clr>
        </p15:guide>
        <p15:guide id="8" pos="4242">
          <p15:clr>
            <a:srgbClr val="F26B43"/>
          </p15:clr>
        </p15:guide>
        <p15:guide id="9" pos="3508">
          <p15:clr>
            <a:srgbClr val="F26B43"/>
          </p15:clr>
        </p15:guide>
        <p15:guide id="10" pos="3412">
          <p15:clr>
            <a:srgbClr val="F26B43"/>
          </p15:clr>
        </p15:guide>
        <p15:guide id="11" pos="6730">
          <p15:clr>
            <a:srgbClr val="F26B43"/>
          </p15:clr>
        </p15:guide>
        <p15:guide id="12" pos="6826">
          <p15:clr>
            <a:srgbClr val="F26B43"/>
          </p15:clr>
        </p15:guide>
        <p15:guide id="13" pos="7560">
          <p15:clr>
            <a:srgbClr val="F26B43"/>
          </p15:clr>
        </p15:guide>
        <p15:guide id="14" pos="7656">
          <p15:clr>
            <a:srgbClr val="F26B43"/>
          </p15:clr>
        </p15:guide>
        <p15:guide id="15" pos="8388">
          <p15:clr>
            <a:srgbClr val="F26B43"/>
          </p15:clr>
        </p15:guide>
        <p15:guide id="16" pos="8484">
          <p15:clr>
            <a:srgbClr val="F26B43"/>
          </p15:clr>
        </p15:guide>
        <p15:guide id="17" pos="9218">
          <p15:clr>
            <a:srgbClr val="F26B43"/>
          </p15:clr>
        </p15:guide>
        <p15:guide id="18" pos="9314">
          <p15:clr>
            <a:srgbClr val="F26B43"/>
          </p15:clr>
        </p15:guide>
        <p15:guide id="19" pos="10048">
          <p15:clr>
            <a:srgbClr val="F26B43"/>
          </p15:clr>
        </p15:guide>
        <p15:guide id="20" pos="10240">
          <p15:clr>
            <a:srgbClr val="F26B43"/>
          </p15:clr>
        </p15:guide>
        <p15:guide id="21" pos="2680">
          <p15:clr>
            <a:srgbClr val="F26B43"/>
          </p15:clr>
        </p15:guide>
        <p15:guide id="22" pos="2584">
          <p15:clr>
            <a:srgbClr val="F26B43"/>
          </p15:clr>
        </p15:guide>
        <p15:guide id="23" pos="1850">
          <p15:clr>
            <a:srgbClr val="F26B43"/>
          </p15:clr>
        </p15:guide>
        <p15:guide id="24" pos="1754">
          <p15:clr>
            <a:srgbClr val="F26B43"/>
          </p15:clr>
        </p15:guide>
        <p15:guide id="25" pos="1020">
          <p15:clr>
            <a:srgbClr val="F26B43"/>
          </p15:clr>
        </p15:guide>
        <p15:guide id="26" pos="924">
          <p15:clr>
            <a:srgbClr val="F26B43"/>
          </p15:clr>
        </p15:guide>
        <p15:guide id="27" pos="192">
          <p15:clr>
            <a:srgbClr val="F26B43"/>
          </p15:clr>
        </p15:guide>
        <p15:guide id="28">
          <p15:clr>
            <a:srgbClr val="F26B43"/>
          </p15:clr>
        </p15:guide>
        <p15:guide id="29" orient="horz" pos="2736">
          <p15:clr>
            <a:srgbClr val="F26B43"/>
          </p15:clr>
        </p15:guide>
        <p15:guide id="30" orient="horz" pos="2392">
          <p15:clr>
            <a:srgbClr val="F26B43"/>
          </p15:clr>
        </p15:guide>
        <p15:guide id="31" orient="horz" pos="2296">
          <p15:clr>
            <a:srgbClr val="F26B43"/>
          </p15:clr>
        </p15:guide>
        <p15:guide id="32" orient="horz" pos="1952">
          <p15:clr>
            <a:srgbClr val="F26B43"/>
          </p15:clr>
        </p15:guide>
        <p15:guide id="33" orient="horz" pos="1856">
          <p15:clr>
            <a:srgbClr val="F26B43"/>
          </p15:clr>
        </p15:guide>
        <p15:guide id="34" orient="horz" pos="1512">
          <p15:clr>
            <a:srgbClr val="F26B43"/>
          </p15:clr>
        </p15:guide>
        <p15:guide id="35" orient="horz" pos="1416">
          <p15:clr>
            <a:srgbClr val="F26B43"/>
          </p15:clr>
        </p15:guide>
        <p15:guide id="36" orient="horz" pos="1072">
          <p15:clr>
            <a:srgbClr val="F26B43"/>
          </p15:clr>
        </p15:guide>
        <p15:guide id="37" orient="horz" pos="976">
          <p15:clr>
            <a:srgbClr val="F26B43"/>
          </p15:clr>
        </p15:guide>
        <p15:guide id="38" orient="horz" pos="632">
          <p15:clr>
            <a:srgbClr val="F26B43"/>
          </p15:clr>
        </p15:guide>
        <p15:guide id="39" orient="horz" pos="536">
          <p15:clr>
            <a:srgbClr val="F26B43"/>
          </p15:clr>
        </p15:guide>
        <p15:guide id="40" orient="horz" pos="192">
          <p15:clr>
            <a:srgbClr val="F26B43"/>
          </p15:clr>
        </p15:guide>
        <p15:guide id="41" orient="horz">
          <p15:clr>
            <a:srgbClr val="F26B43"/>
          </p15:clr>
        </p15:guide>
        <p15:guide id="42" orient="horz" pos="3176">
          <p15:clr>
            <a:srgbClr val="F26B43"/>
          </p15:clr>
        </p15:guide>
        <p15:guide id="43" orient="horz" pos="3272">
          <p15:clr>
            <a:srgbClr val="F26B43"/>
          </p15:clr>
        </p15:guide>
        <p15:guide id="44" orient="horz" pos="3616">
          <p15:clr>
            <a:srgbClr val="F26B43"/>
          </p15:clr>
        </p15:guide>
        <p15:guide id="45" orient="horz" pos="3712">
          <p15:clr>
            <a:srgbClr val="F26B43"/>
          </p15:clr>
        </p15:guide>
        <p15:guide id="46" orient="horz" pos="4056">
          <p15:clr>
            <a:srgbClr val="F26B43"/>
          </p15:clr>
        </p15:guide>
        <p15:guide id="47" orient="horz" pos="4152">
          <p15:clr>
            <a:srgbClr val="F26B43"/>
          </p15:clr>
        </p15:guide>
        <p15:guide id="48" orient="horz" pos="4496">
          <p15:clr>
            <a:srgbClr val="F26B43"/>
          </p15:clr>
        </p15:guide>
        <p15:guide id="49" orient="horz" pos="4592">
          <p15:clr>
            <a:srgbClr val="F26B43"/>
          </p15:clr>
        </p15:guide>
        <p15:guide id="50" orient="horz" pos="4936">
          <p15:clr>
            <a:srgbClr val="F26B43"/>
          </p15:clr>
        </p15:guide>
        <p15:guide id="51" orient="horz" pos="5032">
          <p15:clr>
            <a:srgbClr val="F26B43"/>
          </p15:clr>
        </p15:guide>
        <p15:guide id="52" orient="horz" pos="5376">
          <p15:clr>
            <a:srgbClr val="F26B43"/>
          </p15:clr>
        </p15:guide>
        <p15:guide id="53" orient="horz" pos="5760">
          <p15:clr>
            <a:srgbClr val="F26B43"/>
          </p15:clr>
        </p15:guide>
        <p15:guide id="54" orient="horz" pos="5269">
          <p15:clr>
            <a:srgbClr val="F26B43"/>
          </p15:clr>
        </p15:guide>
        <p15:guide id="55" orient="horz" pos="2898">
          <p15:clr>
            <a:srgbClr val="F26B43"/>
          </p15:clr>
        </p15:guide>
        <p15:guide id="56" orient="horz" pos="299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C6239D-53AE-7BCE-617F-339E6DD34372}"/>
              </a:ext>
            </a:extLst>
          </p:cNvPr>
          <p:cNvSpPr/>
          <p:nvPr/>
        </p:nvSpPr>
        <p:spPr>
          <a:xfrm>
            <a:off x="0" y="0"/>
            <a:ext cx="13212949" cy="1130935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xStyles>
    <p:titleStyle>
      <a:lvl1pPr eaLnBrk="1" hangingPunct="1">
        <a:defRPr b="1" i="0">
          <a:solidFill>
            <a:srgbClr val="EBEBEB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32">
          <p15:clr>
            <a:srgbClr val="F26B43"/>
          </p15:clr>
        </p15:guide>
        <p15:guide id="2" pos="5120">
          <p15:clr>
            <a:srgbClr val="F26B43"/>
          </p15:clr>
        </p15:guide>
        <p15:guide id="3" pos="5070">
          <p15:clr>
            <a:srgbClr val="F26B43"/>
          </p15:clr>
        </p15:guide>
        <p15:guide id="4" pos="5168">
          <p15:clr>
            <a:srgbClr val="F26B43"/>
          </p15:clr>
        </p15:guide>
        <p15:guide id="5" pos="5900">
          <p15:clr>
            <a:srgbClr val="F26B43"/>
          </p15:clr>
        </p15:guide>
        <p15:guide id="6" pos="5996">
          <p15:clr>
            <a:srgbClr val="F26B43"/>
          </p15:clr>
        </p15:guide>
        <p15:guide id="7" pos="4338">
          <p15:clr>
            <a:srgbClr val="F26B43"/>
          </p15:clr>
        </p15:guide>
        <p15:guide id="8" pos="4242">
          <p15:clr>
            <a:srgbClr val="F26B43"/>
          </p15:clr>
        </p15:guide>
        <p15:guide id="9" pos="3508">
          <p15:clr>
            <a:srgbClr val="F26B43"/>
          </p15:clr>
        </p15:guide>
        <p15:guide id="10" pos="3412">
          <p15:clr>
            <a:srgbClr val="F26B43"/>
          </p15:clr>
        </p15:guide>
        <p15:guide id="11" pos="6730">
          <p15:clr>
            <a:srgbClr val="F26B43"/>
          </p15:clr>
        </p15:guide>
        <p15:guide id="12" pos="6826">
          <p15:clr>
            <a:srgbClr val="F26B43"/>
          </p15:clr>
        </p15:guide>
        <p15:guide id="13" pos="7560">
          <p15:clr>
            <a:srgbClr val="F26B43"/>
          </p15:clr>
        </p15:guide>
        <p15:guide id="14" pos="7656">
          <p15:clr>
            <a:srgbClr val="F26B43"/>
          </p15:clr>
        </p15:guide>
        <p15:guide id="15" pos="8388">
          <p15:clr>
            <a:srgbClr val="F26B43"/>
          </p15:clr>
        </p15:guide>
        <p15:guide id="16" pos="8484">
          <p15:clr>
            <a:srgbClr val="F26B43"/>
          </p15:clr>
        </p15:guide>
        <p15:guide id="17" pos="9218">
          <p15:clr>
            <a:srgbClr val="F26B43"/>
          </p15:clr>
        </p15:guide>
        <p15:guide id="18" pos="9314">
          <p15:clr>
            <a:srgbClr val="F26B43"/>
          </p15:clr>
        </p15:guide>
        <p15:guide id="19" pos="10048">
          <p15:clr>
            <a:srgbClr val="F26B43"/>
          </p15:clr>
        </p15:guide>
        <p15:guide id="20" pos="10240">
          <p15:clr>
            <a:srgbClr val="F26B43"/>
          </p15:clr>
        </p15:guide>
        <p15:guide id="21" pos="2680">
          <p15:clr>
            <a:srgbClr val="F26B43"/>
          </p15:clr>
        </p15:guide>
        <p15:guide id="22" pos="2584">
          <p15:clr>
            <a:srgbClr val="F26B43"/>
          </p15:clr>
        </p15:guide>
        <p15:guide id="23" pos="1850">
          <p15:clr>
            <a:srgbClr val="F26B43"/>
          </p15:clr>
        </p15:guide>
        <p15:guide id="24" pos="1754">
          <p15:clr>
            <a:srgbClr val="F26B43"/>
          </p15:clr>
        </p15:guide>
        <p15:guide id="25" pos="1020">
          <p15:clr>
            <a:srgbClr val="F26B43"/>
          </p15:clr>
        </p15:guide>
        <p15:guide id="26" pos="924">
          <p15:clr>
            <a:srgbClr val="F26B43"/>
          </p15:clr>
        </p15:guide>
        <p15:guide id="27" pos="192">
          <p15:clr>
            <a:srgbClr val="F26B43"/>
          </p15:clr>
        </p15:guide>
        <p15:guide id="28">
          <p15:clr>
            <a:srgbClr val="F26B43"/>
          </p15:clr>
        </p15:guide>
        <p15:guide id="29" orient="horz" pos="2736">
          <p15:clr>
            <a:srgbClr val="F26B43"/>
          </p15:clr>
        </p15:guide>
        <p15:guide id="30" orient="horz" pos="2392">
          <p15:clr>
            <a:srgbClr val="F26B43"/>
          </p15:clr>
        </p15:guide>
        <p15:guide id="31" orient="horz" pos="2296">
          <p15:clr>
            <a:srgbClr val="F26B43"/>
          </p15:clr>
        </p15:guide>
        <p15:guide id="32" orient="horz" pos="1952">
          <p15:clr>
            <a:srgbClr val="F26B43"/>
          </p15:clr>
        </p15:guide>
        <p15:guide id="33" orient="horz" pos="1856">
          <p15:clr>
            <a:srgbClr val="F26B43"/>
          </p15:clr>
        </p15:guide>
        <p15:guide id="34" orient="horz" pos="1512">
          <p15:clr>
            <a:srgbClr val="F26B43"/>
          </p15:clr>
        </p15:guide>
        <p15:guide id="35" orient="horz" pos="1416">
          <p15:clr>
            <a:srgbClr val="F26B43"/>
          </p15:clr>
        </p15:guide>
        <p15:guide id="36" orient="horz" pos="1072">
          <p15:clr>
            <a:srgbClr val="F26B43"/>
          </p15:clr>
        </p15:guide>
        <p15:guide id="37" orient="horz" pos="976">
          <p15:clr>
            <a:srgbClr val="F26B43"/>
          </p15:clr>
        </p15:guide>
        <p15:guide id="38" orient="horz" pos="632">
          <p15:clr>
            <a:srgbClr val="F26B43"/>
          </p15:clr>
        </p15:guide>
        <p15:guide id="39" orient="horz" pos="536">
          <p15:clr>
            <a:srgbClr val="F26B43"/>
          </p15:clr>
        </p15:guide>
        <p15:guide id="40" orient="horz" pos="192">
          <p15:clr>
            <a:srgbClr val="F26B43"/>
          </p15:clr>
        </p15:guide>
        <p15:guide id="41" orient="horz">
          <p15:clr>
            <a:srgbClr val="F26B43"/>
          </p15:clr>
        </p15:guide>
        <p15:guide id="42" orient="horz" pos="3176">
          <p15:clr>
            <a:srgbClr val="F26B43"/>
          </p15:clr>
        </p15:guide>
        <p15:guide id="43" orient="horz" pos="3272">
          <p15:clr>
            <a:srgbClr val="F26B43"/>
          </p15:clr>
        </p15:guide>
        <p15:guide id="44" orient="horz" pos="3616">
          <p15:clr>
            <a:srgbClr val="F26B43"/>
          </p15:clr>
        </p15:guide>
        <p15:guide id="45" orient="horz" pos="3712">
          <p15:clr>
            <a:srgbClr val="F26B43"/>
          </p15:clr>
        </p15:guide>
        <p15:guide id="46" orient="horz" pos="4056">
          <p15:clr>
            <a:srgbClr val="F26B43"/>
          </p15:clr>
        </p15:guide>
        <p15:guide id="47" orient="horz" pos="4152">
          <p15:clr>
            <a:srgbClr val="F26B43"/>
          </p15:clr>
        </p15:guide>
        <p15:guide id="48" orient="horz" pos="4496">
          <p15:clr>
            <a:srgbClr val="F26B43"/>
          </p15:clr>
        </p15:guide>
        <p15:guide id="49" orient="horz" pos="4592">
          <p15:clr>
            <a:srgbClr val="F26B43"/>
          </p15:clr>
        </p15:guide>
        <p15:guide id="50" orient="horz" pos="4936">
          <p15:clr>
            <a:srgbClr val="F26B43"/>
          </p15:clr>
        </p15:guide>
        <p15:guide id="51" orient="horz" pos="5032">
          <p15:clr>
            <a:srgbClr val="F26B43"/>
          </p15:clr>
        </p15:guide>
        <p15:guide id="52" orient="horz" pos="5376">
          <p15:clr>
            <a:srgbClr val="F26B43"/>
          </p15:clr>
        </p15:guide>
        <p15:guide id="53" orient="horz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85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sv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1" Type="http://schemas.openxmlformats.org/officeDocument/2006/relationships/tags" Target="../tags/tag3.xml"/><Relationship Id="rId6" Type="http://schemas.openxmlformats.org/officeDocument/2006/relationships/image" Target="../media/image71.jpeg"/><Relationship Id="rId11" Type="http://schemas.openxmlformats.org/officeDocument/2006/relationships/image" Target="../media/image59.png"/><Relationship Id="rId24" Type="http://schemas.openxmlformats.org/officeDocument/2006/relationships/image" Target="../media/image88.png"/><Relationship Id="rId5" Type="http://schemas.openxmlformats.org/officeDocument/2006/relationships/image" Target="../media/image70.svg"/><Relationship Id="rId15" Type="http://schemas.openxmlformats.org/officeDocument/2006/relationships/image" Target="../media/image79.png"/><Relationship Id="rId23" Type="http://schemas.openxmlformats.org/officeDocument/2006/relationships/image" Target="../media/image87.svg"/><Relationship Id="rId28" Type="http://schemas.openxmlformats.org/officeDocument/2006/relationships/image" Target="../media/image92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emf"/><Relationship Id="rId4" Type="http://schemas.microsoft.com/office/2007/relationships/hdphoto" Target="../media/hdphoto7.wdp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4.png"/><Relationship Id="rId5" Type="http://schemas.openxmlformats.org/officeDocument/2006/relationships/image" Target="../media/image8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05.png"/><Relationship Id="rId7" Type="http://schemas.openxmlformats.org/officeDocument/2006/relationships/image" Target="../media/image10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10" Type="http://schemas.openxmlformats.org/officeDocument/2006/relationships/image" Target="../media/image112.emf"/><Relationship Id="rId4" Type="http://schemas.openxmlformats.org/officeDocument/2006/relationships/image" Target="../media/image106.svg"/><Relationship Id="rId9" Type="http://schemas.openxmlformats.org/officeDocument/2006/relationships/image" Target="../media/image1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11" Type="http://schemas.openxmlformats.org/officeDocument/2006/relationships/chart" Target="../charts/chart1.xml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1.jpeg"/><Relationship Id="rId3" Type="http://schemas.openxmlformats.org/officeDocument/2006/relationships/tags" Target="../tags/tag13.xml"/><Relationship Id="rId21" Type="http://schemas.openxmlformats.org/officeDocument/2006/relationships/hyperlink" Target="https://cdn.adlinktech.com/webupd/products/images/2001/LEC-MTK-I1200-F_dark_web.jpg" TargetMode="Externa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06.svg"/><Relationship Id="rId33" Type="http://schemas.openxmlformats.org/officeDocument/2006/relationships/image" Target="../media/image148.jpg"/><Relationship Id="rId2" Type="http://schemas.openxmlformats.org/officeDocument/2006/relationships/tags" Target="../tags/tag12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29" Type="http://schemas.openxmlformats.org/officeDocument/2006/relationships/image" Target="../media/image14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microsoft.com/office/2007/relationships/hdphoto" Target="../media/hdphoto8.wdp"/><Relationship Id="rId24" Type="http://schemas.openxmlformats.org/officeDocument/2006/relationships/image" Target="../media/image105.png"/><Relationship Id="rId32" Type="http://schemas.openxmlformats.org/officeDocument/2006/relationships/image" Target="../media/image147.png"/><Relationship Id="rId5" Type="http://schemas.openxmlformats.org/officeDocument/2006/relationships/tags" Target="../tags/tag15.xml"/><Relationship Id="rId15" Type="http://schemas.openxmlformats.org/officeDocument/2006/relationships/image" Target="../media/image133.png"/><Relationship Id="rId23" Type="http://schemas.openxmlformats.org/officeDocument/2006/relationships/image" Target="../media/image140.jpeg"/><Relationship Id="rId28" Type="http://schemas.openxmlformats.org/officeDocument/2006/relationships/image" Target="../media/image143.jpeg"/><Relationship Id="rId10" Type="http://schemas.openxmlformats.org/officeDocument/2006/relationships/image" Target="../media/image129.png"/><Relationship Id="rId19" Type="http://schemas.openxmlformats.org/officeDocument/2006/relationships/image" Target="../media/image137.png"/><Relationship Id="rId31" Type="http://schemas.openxmlformats.org/officeDocument/2006/relationships/image" Target="../media/image146.png"/><Relationship Id="rId4" Type="http://schemas.openxmlformats.org/officeDocument/2006/relationships/tags" Target="../tags/tag14.xml"/><Relationship Id="rId9" Type="http://schemas.openxmlformats.org/officeDocument/2006/relationships/image" Target="../media/image128.png"/><Relationship Id="rId14" Type="http://schemas.openxmlformats.org/officeDocument/2006/relationships/image" Target="../media/image132.png"/><Relationship Id="rId22" Type="http://schemas.openxmlformats.org/officeDocument/2006/relationships/image" Target="../media/image139.jpeg"/><Relationship Id="rId27" Type="http://schemas.openxmlformats.org/officeDocument/2006/relationships/image" Target="../media/image142.png"/><Relationship Id="rId30" Type="http://schemas.openxmlformats.org/officeDocument/2006/relationships/image" Target="../media/image145.jpeg"/><Relationship Id="rId8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ckstarter.com/projects/doly/doly-more-than-a-robot/description" TargetMode="External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12" Type="http://schemas.microsoft.com/office/2007/relationships/hdphoto" Target="../media/hdphoto4.wdp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1.em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emf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microsoft.com/office/2007/relationships/hdphoto" Target="../media/hdphoto6.wdp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96F327-7831-B7E3-FA24-FF6DCA94C5A1}"/>
              </a:ext>
            </a:extLst>
          </p:cNvPr>
          <p:cNvSpPr>
            <a:spLocks/>
          </p:cNvSpPr>
          <p:nvPr/>
        </p:nvSpPr>
        <p:spPr>
          <a:xfrm>
            <a:off x="-1" y="0"/>
            <a:ext cx="20104097" cy="10550526"/>
          </a:xfrm>
          <a:prstGeom prst="rect">
            <a:avLst/>
          </a:prstGeom>
          <a:solidFill>
            <a:srgbClr val="2D2D2D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  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LT Com"/>
              <a:ea typeface="+mn-ea"/>
              <a:cs typeface="+mn-cs"/>
            </a:endParaRPr>
          </a:p>
        </p:txBody>
      </p:sp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7FD1307D-1E30-B03B-D402-E9A35FF69703}"/>
              </a:ext>
            </a:extLst>
          </p:cNvPr>
          <p:cNvSpPr txBox="1">
            <a:spLocks/>
          </p:cNvSpPr>
          <p:nvPr/>
        </p:nvSpPr>
        <p:spPr>
          <a:xfrm>
            <a:off x="255868" y="2296225"/>
            <a:ext cx="17720665" cy="1758250"/>
          </a:xfrm>
          <a:prstGeom prst="rect">
            <a:avLst/>
          </a:prstGeom>
        </p:spPr>
        <p:txBody>
          <a:bodyPr vert="horz" lIns="113086" tIns="56543" rIns="113086" bIns="56543" rtlCol="0" anchor="t">
            <a:normAutofit fontScale="55000" lnSpcReduction="20000"/>
          </a:bodyPr>
          <a:lstStyle>
            <a:lvl1pPr>
              <a:defRPr b="1" i="0">
                <a:solidFill>
                  <a:srgbClr val="EBEBE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pPr defTabSz="1130838"/>
            <a:r>
              <a:rPr lang="en-GB" sz="9000" dirty="0">
                <a:latin typeface="Roboto" panose="02000000000000000000" pitchFamily="2" charset="0"/>
                <a:ea typeface="Roboto" panose="02000000000000000000" pitchFamily="2" charset="0"/>
              </a:rPr>
              <a:t>Computing</a:t>
            </a:r>
            <a:r>
              <a:rPr lang="en-GB" sz="9000" dirty="0"/>
              <a:t> </a:t>
            </a:r>
            <a:r>
              <a:rPr lang="en-GB" sz="9000" dirty="0">
                <a:latin typeface="Roboto Light" panose="02000000000000000000" pitchFamily="2" charset="0"/>
                <a:ea typeface="Roboto Light" panose="02000000000000000000" pitchFamily="2" charset="0"/>
              </a:rPr>
              <a:t>for everybody</a:t>
            </a:r>
          </a:p>
          <a:p>
            <a:pPr defTabSz="1130838"/>
            <a:endParaRPr lang="en-GB" sz="4452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1130838"/>
            <a:endParaRPr lang="en-GB" sz="4452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1130838"/>
            <a:r>
              <a:rPr lang="en-GB" sz="5900">
                <a:latin typeface="Roboto Light" panose="02000000000000000000" pitchFamily="2" charset="0"/>
                <a:ea typeface="Roboto Light" panose="02000000000000000000" pitchFamily="2" charset="0"/>
              </a:rPr>
              <a:t>December </a:t>
            </a:r>
            <a:r>
              <a:rPr lang="en-GB" sz="5900" dirty="0">
                <a:latin typeface="Roboto Light" panose="02000000000000000000" pitchFamily="2" charset="0"/>
                <a:ea typeface="Roboto Light" panose="02000000000000000000" pitchFamily="2" charset="0"/>
              </a:rPr>
              <a:t>2024</a:t>
            </a:r>
            <a:endParaRPr lang="en-US" sz="5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2" name="Picture 41" descr="A close-up of a person's hands in gloves&#10;&#10;Description automatically generated">
            <a:extLst>
              <a:ext uri="{FF2B5EF4-FFF2-40B4-BE49-F238E27FC236}">
                <a16:creationId xmlns:a16="http://schemas.microsoft.com/office/drawing/2014/main" id="{E8CC1D2D-861F-B5B1-F7F0-F9BA2F587C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047" y="6451703"/>
            <a:ext cx="4865112" cy="337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3C62C-CCBA-499D-61D6-A66D7FBA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2" y="222224"/>
            <a:ext cx="2865093" cy="604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F19B8-4D25-C81C-1346-D763CBFC3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662943"/>
            <a:ext cx="1898650" cy="595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F0D83-D1BF-2CD5-0675-B90EA6273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64" y="1"/>
            <a:ext cx="5421931" cy="3602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437465-8122-F679-2E14-AFECDEEEA7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6512"/>
          <a:stretch/>
        </p:blipFill>
        <p:spPr>
          <a:xfrm>
            <a:off x="16676688" y="3817937"/>
            <a:ext cx="3427412" cy="3349625"/>
          </a:xfrm>
          <a:prstGeom prst="rect">
            <a:avLst/>
          </a:prstGeom>
          <a:solidFill>
            <a:srgbClr val="F7F7F7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25856-2D0D-A27D-A18E-5A7386FD4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0059" y="3817937"/>
            <a:ext cx="3454735" cy="2417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0F167E-7A43-DCCB-C86B-2737821517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>
          <a:xfrm>
            <a:off x="15177177" y="7383463"/>
            <a:ext cx="4926918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F45A-7761-2C2F-3CA4-11B11EA2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3E4E9BD-8E96-B363-0486-4A78C2647B70}"/>
              </a:ext>
            </a:extLst>
          </p:cNvPr>
          <p:cNvSpPr/>
          <p:nvPr/>
        </p:nvSpPr>
        <p:spPr>
          <a:xfrm>
            <a:off x="0" y="1063288"/>
            <a:ext cx="20104100" cy="2899112"/>
          </a:xfrm>
          <a:prstGeom prst="rect">
            <a:avLst/>
          </a:prstGeom>
          <a:solidFill>
            <a:srgbClr val="E8E7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6A7D1CC9-D991-E264-0647-B09813769024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/>
              <a:t>Why Raspberry Pi is different: A true end-to-end engineering organisation </a:t>
            </a:r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DF94095-0CAF-08BA-B159-A7F300CD7220}"/>
              </a:ext>
            </a:extLst>
          </p:cNvPr>
          <p:cNvSpPr/>
          <p:nvPr/>
        </p:nvSpPr>
        <p:spPr>
          <a:xfrm>
            <a:off x="376952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0 w 1268198"/>
              <a:gd name="connsiteY5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29685" rIns="171684" bIns="29685" numCol="1" spcCol="1270" anchor="ctr" anchorCtr="0">
            <a:noAutofit/>
          </a:bodyPr>
          <a:lstStyle/>
          <a:p>
            <a:pPr algn="l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Semiconductor IP Development</a:t>
            </a:r>
            <a:endParaRPr lang="en-GB" b="1" kern="12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4A8DB9E-8736-4E63-884F-819CB88F5EF1}"/>
              </a:ext>
            </a:extLst>
          </p:cNvPr>
          <p:cNvSpPr/>
          <p:nvPr/>
        </p:nvSpPr>
        <p:spPr>
          <a:xfrm>
            <a:off x="2468864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19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Chip design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95BC88E-C2F2-8F97-3CDA-FB0A3F4B05D8}"/>
              </a:ext>
            </a:extLst>
          </p:cNvPr>
          <p:cNvSpPr/>
          <p:nvPr/>
        </p:nvSpPr>
        <p:spPr>
          <a:xfrm>
            <a:off x="4560778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tint val="66000"/>
                  <a:satMod val="160000"/>
                </a:srgbClr>
              </a:gs>
              <a:gs pos="50000">
                <a:srgbClr val="32C696">
                  <a:tint val="44500"/>
                  <a:satMod val="160000"/>
                </a:srgbClr>
              </a:gs>
              <a:gs pos="100000">
                <a:srgbClr val="32C69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8784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Chip manufacturing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4853-70D7-5686-C8A8-2396C4871F25}"/>
              </a:ext>
            </a:extLst>
          </p:cNvPr>
          <p:cNvSpPr/>
          <p:nvPr/>
        </p:nvSpPr>
        <p:spPr>
          <a:xfrm>
            <a:off x="6652691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19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Board design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3593A54-6D02-6FDE-1D59-097247C9AF9A}"/>
              </a:ext>
            </a:extLst>
          </p:cNvPr>
          <p:cNvSpPr/>
          <p:nvPr/>
        </p:nvSpPr>
        <p:spPr>
          <a:xfrm>
            <a:off x="8744603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9741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Industrial </a:t>
            </a:r>
            <a:b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B89DDA8-A02F-D36E-F09D-DBE6172C6280}"/>
              </a:ext>
            </a:extLst>
          </p:cNvPr>
          <p:cNvSpPr/>
          <p:nvPr/>
        </p:nvSpPr>
        <p:spPr>
          <a:xfrm>
            <a:off x="10836517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tint val="66000"/>
                  <a:satMod val="160000"/>
                </a:srgbClr>
              </a:gs>
              <a:gs pos="50000">
                <a:srgbClr val="32C696">
                  <a:tint val="44500"/>
                  <a:satMod val="160000"/>
                </a:srgbClr>
              </a:gs>
              <a:gs pos="100000">
                <a:srgbClr val="32C696">
                  <a:tint val="23500"/>
                  <a:satMod val="160000"/>
                </a:srgbClr>
              </a:gs>
            </a:gsLst>
            <a:lin ang="81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9741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Board manufacturing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68BFEBF-8C05-E819-FBAC-F5CA4C3C1988}"/>
              </a:ext>
            </a:extLst>
          </p:cNvPr>
          <p:cNvSpPr/>
          <p:nvPr/>
        </p:nvSpPr>
        <p:spPr>
          <a:xfrm>
            <a:off x="12928430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8784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Testing and compliance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DAF3E2F-4550-556E-42B5-BF218D58CE6A}"/>
              </a:ext>
            </a:extLst>
          </p:cNvPr>
          <p:cNvSpPr/>
          <p:nvPr/>
        </p:nvSpPr>
        <p:spPr>
          <a:xfrm>
            <a:off x="15020342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4263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Software development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E8007D3-ED17-9497-CDDA-FC68FF46B92E}"/>
              </a:ext>
            </a:extLst>
          </p:cNvPr>
          <p:cNvSpPr/>
          <p:nvPr/>
        </p:nvSpPr>
        <p:spPr>
          <a:xfrm>
            <a:off x="17112256" y="2126117"/>
            <a:ext cx="2614891" cy="1539219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C696">
                  <a:shade val="30000"/>
                  <a:satMod val="115000"/>
                </a:srgbClr>
              </a:gs>
              <a:gs pos="50000">
                <a:srgbClr val="32C696">
                  <a:shade val="67500"/>
                  <a:satMod val="115000"/>
                </a:srgbClr>
              </a:gs>
              <a:gs pos="100000">
                <a:srgbClr val="32C696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4263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 </a:t>
            </a:r>
            <a:b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engagement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8835F32-7626-0CE7-E3BB-F4B9B916F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888" y="4206582"/>
            <a:ext cx="1354671" cy="83194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4EF888F-3C09-AE9F-48DC-005828DA2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9016" y="4206582"/>
            <a:ext cx="1354671" cy="8319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2E402CE-BC58-F53B-1FA9-768C5DFA6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744" y="4206582"/>
            <a:ext cx="1354671" cy="83194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6542583-0FDA-DDD1-65D4-20DD4C87C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2875" y="4206582"/>
            <a:ext cx="1354671" cy="83194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C1B3A75-4265-9355-3A52-2BFC48048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3196" y="4206582"/>
            <a:ext cx="1354671" cy="83194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6C042AB-17EA-6A48-1B79-8BFAE637D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11328" y="4206582"/>
            <a:ext cx="1354671" cy="8319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6A5CE4C-4823-5101-345F-CBD57CEF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40861" y="4206582"/>
            <a:ext cx="1354671" cy="831944"/>
          </a:xfrm>
          <a:prstGeom prst="rect">
            <a:avLst/>
          </a:prstGeom>
        </p:spPr>
      </p:pic>
      <p:pic>
        <p:nvPicPr>
          <p:cNvPr id="26" name="Picture 10" descr="Synopsys Logos &amp; Usage">
            <a:extLst>
              <a:ext uri="{FF2B5EF4-FFF2-40B4-BE49-F238E27FC236}">
                <a16:creationId xmlns:a16="http://schemas.microsoft.com/office/drawing/2014/main" id="{BAFB3A62-DD3C-6339-13BE-8AE6F243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735" y="7150518"/>
            <a:ext cx="1112970" cy="2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5D139A91-77BA-FE54-6354-87D278B1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501" y="6317443"/>
            <a:ext cx="1181441" cy="2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rporate Logo Guidelines – Arm®">
            <a:extLst>
              <a:ext uri="{FF2B5EF4-FFF2-40B4-BE49-F238E27FC236}">
                <a16:creationId xmlns:a16="http://schemas.microsoft.com/office/drawing/2014/main" id="{87A6DE36-D606-2D57-4A00-0AACFF7D9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614" y="5450143"/>
            <a:ext cx="869217" cy="2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07D2052-37C1-4F4D-0936-87CD5531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66" y="7838705"/>
            <a:ext cx="945909" cy="3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18FD73DD-6DE2-B785-C997-A23F964B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17" y="8652208"/>
            <a:ext cx="1566006" cy="5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33AEC9E3-DF3D-BCE7-FB64-0BE5913C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007" y="7149265"/>
            <a:ext cx="1465690" cy="2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>
            <a:extLst>
              <a:ext uri="{FF2B5EF4-FFF2-40B4-BE49-F238E27FC236}">
                <a16:creationId xmlns:a16="http://schemas.microsoft.com/office/drawing/2014/main" id="{08EC3A46-F6A2-B365-66DE-F5D1288F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565" y="6220427"/>
            <a:ext cx="953207" cy="4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EB5135DA-09C1-7970-9113-8E8508B1B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916" y="5462458"/>
            <a:ext cx="1804507" cy="2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Sony Logo and symbol, meaning, history, PNG, brand">
            <a:extLst>
              <a:ext uri="{FF2B5EF4-FFF2-40B4-BE49-F238E27FC236}">
                <a16:creationId xmlns:a16="http://schemas.microsoft.com/office/drawing/2014/main" id="{CF43BC23-EAB9-7786-326E-140F242BF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66" b="30952"/>
          <a:stretch/>
        </p:blipFill>
        <p:spPr bwMode="auto">
          <a:xfrm>
            <a:off x="2947790" y="7877671"/>
            <a:ext cx="1368597" cy="30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Unisem Logo PNG Vector (CDR) Free Download">
            <a:extLst>
              <a:ext uri="{FF2B5EF4-FFF2-40B4-BE49-F238E27FC236}">
                <a16:creationId xmlns:a16="http://schemas.microsoft.com/office/drawing/2014/main" id="{CAAF02BE-62A1-CFD4-353B-E74160BC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947" y="6995283"/>
            <a:ext cx="762550" cy="5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0" descr="TSMC Logo and symbol, meaning, history, PNG">
            <a:extLst>
              <a:ext uri="{FF2B5EF4-FFF2-40B4-BE49-F238E27FC236}">
                <a16:creationId xmlns:a16="http://schemas.microsoft.com/office/drawing/2014/main" id="{9BD42E39-27F2-92BE-A900-0A5EA43C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154" y="5318994"/>
            <a:ext cx="869945" cy="5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nterPACK Conference | Sponsorship Overview">
            <a:extLst>
              <a:ext uri="{FF2B5EF4-FFF2-40B4-BE49-F238E27FC236}">
                <a16:creationId xmlns:a16="http://schemas.microsoft.com/office/drawing/2014/main" id="{E860A4D7-8710-CD1C-5C8B-0CA4FEC4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500" y="6117011"/>
            <a:ext cx="725446" cy="6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Sony Logo and symbol, meaning, history, PNG, brand">
            <a:extLst>
              <a:ext uri="{FF2B5EF4-FFF2-40B4-BE49-F238E27FC236}">
                <a16:creationId xmlns:a16="http://schemas.microsoft.com/office/drawing/2014/main" id="{9BE5964D-200D-29D0-02F4-A01A3958A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66" b="30952"/>
          <a:stretch/>
        </p:blipFill>
        <p:spPr bwMode="auto">
          <a:xfrm>
            <a:off x="11437864" y="5435027"/>
            <a:ext cx="1230049" cy="2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47561D-1BC4-311F-AE92-0E7410681C5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2023" y="5353618"/>
            <a:ext cx="708626" cy="458523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id="{2B6357F4-BB49-D61A-6330-4C1AA2AF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5129" y="5296983"/>
            <a:ext cx="550799" cy="5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>
            <a:extLst>
              <a:ext uri="{FF2B5EF4-FFF2-40B4-BE49-F238E27FC236}">
                <a16:creationId xmlns:a16="http://schemas.microsoft.com/office/drawing/2014/main" id="{D894C392-B1B9-8474-8A3F-FD7CA424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075" y="5381515"/>
            <a:ext cx="1183629" cy="42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F89DC66-CA04-7D60-DA3E-7870B774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5129" y="6121018"/>
            <a:ext cx="612625" cy="61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7F54C399-B3C4-F345-C75C-459BB576E95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465274" y="7039890"/>
            <a:ext cx="1568037" cy="47041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F2DBB4D-EEF8-517E-4C87-A7FD04D09D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465274" y="6208549"/>
            <a:ext cx="1955628" cy="45459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011D911-1763-1A86-7F4F-244740424F6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451886" y="5379985"/>
            <a:ext cx="1732618" cy="4545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5FC4BB-E237-E099-74B6-DB8227921462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0440" y="7811064"/>
            <a:ext cx="615511" cy="91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71045-81F0-D79E-E67B-626166E59A6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764" y="9594830"/>
            <a:ext cx="19458571" cy="613604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>
            <a:defPPr>
              <a:defRPr kern="0"/>
            </a:defPPr>
            <a:lvl1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Capabilities across the value chain create make/buy optionality, and expose opportunities for cost optimization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4923E12-3796-ED9B-3209-362F208BB9B4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628" y="6207160"/>
            <a:ext cx="1508070" cy="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4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3">
            <a:extLst>
              <a:ext uri="{FF2B5EF4-FFF2-40B4-BE49-F238E27FC236}">
                <a16:creationId xmlns:a16="http://schemas.microsoft.com/office/drawing/2014/main" id="{9FC165FB-D149-418E-A0B5-A0E03A381D45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Peace-of-mind for developers: Raspberry Pi is a highly versatile, supported, and compliant base platform for OEMs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38C28-A3B3-C716-F53A-3BAA388EFE5E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30838"/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89" dirty="0">
                <a:latin typeface="Roboto" panose="02000000000000000000" pitchFamily="2" charset="0"/>
                <a:ea typeface="Roboto" panose="02000000000000000000" pitchFamily="2" charset="0"/>
              </a:rPr>
              <a:t>March 2024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5853F13-5398-6EB8-5ADE-E2344B6EFC54}"/>
              </a:ext>
            </a:extLst>
          </p:cNvPr>
          <p:cNvSpPr/>
          <p:nvPr/>
        </p:nvSpPr>
        <p:spPr>
          <a:xfrm>
            <a:off x="9556998" y="4877509"/>
            <a:ext cx="990104" cy="997890"/>
          </a:xfrm>
          <a:prstGeom prst="ellipse">
            <a:avLst/>
          </a:prstGeom>
          <a:solidFill>
            <a:srgbClr val="32C69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A86F66-6B93-F89A-3068-9A101C603729}"/>
              </a:ext>
            </a:extLst>
          </p:cNvPr>
          <p:cNvGrpSpPr/>
          <p:nvPr/>
        </p:nvGrpSpPr>
        <p:grpSpPr>
          <a:xfrm>
            <a:off x="505640" y="1656840"/>
            <a:ext cx="8840984" cy="7439228"/>
            <a:chOff x="509493" y="1964406"/>
            <a:chExt cx="6061333" cy="67219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99F3BE-81F1-29DF-7ACF-9B24CBD1269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09494" y="3340084"/>
              <a:ext cx="6061332" cy="4164514"/>
            </a:xfrm>
            <a:prstGeom prst="rect">
              <a:avLst/>
            </a:prstGeom>
            <a:solidFill>
              <a:srgbClr val="EBEBEB"/>
            </a:solidFill>
            <a:ln w="9525" cmpd="sng">
              <a:noFill/>
            </a:ln>
          </p:spPr>
          <p:txBody>
            <a:bodyPr vert="horz" lIns="252000" tIns="288000" rIns="252000" rtlCol="0" anchor="t">
              <a:noAutofit/>
            </a:bodyPr>
            <a:lstStyle>
              <a:defPPr>
                <a:defRPr kern="0"/>
              </a:defPPr>
              <a:lvl1pPr marL="285750" indent="-285750" algn="l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  <a:defRPr sz="16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</a:lstStyle>
            <a:p>
              <a:pPr>
                <a:spcBef>
                  <a:spcPts val="1600"/>
                </a:spcBef>
              </a:pPr>
              <a:r>
                <a:rPr lang="en-US" sz="1800" b="1" dirty="0"/>
                <a:t>Software support </a:t>
              </a:r>
              <a:r>
                <a:rPr lang="en-US" sz="1800" dirty="0"/>
                <a:t>is frequently cited as a reason why our OEM customers select Raspberry Pi over the competition</a:t>
              </a:r>
            </a:p>
            <a:p>
              <a:pPr>
                <a:spcBef>
                  <a:spcPts val="1600"/>
                </a:spcBef>
              </a:pPr>
              <a:r>
                <a:rPr lang="en-US" sz="1800" b="1" dirty="0"/>
                <a:t>Long-term software support</a:t>
              </a:r>
              <a:r>
                <a:rPr lang="en-US" sz="1800" dirty="0"/>
                <a:t>, alongside </a:t>
              </a:r>
              <a:r>
                <a:rPr lang="en-US" sz="1800" b="1" dirty="0"/>
                <a:t>long-term availability</a:t>
              </a:r>
              <a:r>
                <a:rPr lang="en-US" sz="1800" dirty="0"/>
                <a:t> of hardware, reduces treadmill costs for OEMs</a:t>
              </a: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649C8218-E8E3-9B97-70E3-52E290ACC27D}"/>
                </a:ext>
              </a:extLst>
            </p:cNvPr>
            <p:cNvSpPr txBox="1"/>
            <p:nvPr/>
          </p:nvSpPr>
          <p:spPr>
            <a:xfrm>
              <a:off x="509494" y="1964406"/>
              <a:ext cx="6061332" cy="1325431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08000" rtlCol="0" anchor="ctr"/>
            <a:lstStyle>
              <a:defPPr>
                <a:defRPr kern="0"/>
              </a:defPPr>
              <a:lvl1pPr algn="ctr">
                <a:tabLst>
                  <a:tab pos="738188" algn="l"/>
                </a:tabLst>
                <a:defRPr sz="2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600"/>
                </a:spcBef>
                <a:buNone/>
              </a:pPr>
              <a:r>
                <a:rPr lang="en-US" sz="2400" dirty="0"/>
                <a:t>Long-term software support </a:t>
              </a:r>
            </a:p>
            <a:p>
              <a:pPr marL="0" indent="0" algn="ctr">
                <a:spcBef>
                  <a:spcPts val="1600"/>
                </a:spcBef>
                <a:buNone/>
              </a:pPr>
              <a:r>
                <a:rPr lang="en-US" sz="1800" b="0" dirty="0"/>
                <a:t>Raspberry Pi 1 was launched in 2012, </a:t>
              </a:r>
              <a:br>
                <a:rPr lang="en-US" sz="1800" b="0" dirty="0"/>
              </a:br>
              <a:r>
                <a:rPr lang="en-US" sz="1800" b="0" dirty="0"/>
                <a:t>and still supported in the latest Raspberry Pi OS release</a:t>
              </a:r>
              <a:endParaRPr lang="en-US" b="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620B32-0D55-C758-1895-A5C737CBEF79}"/>
                </a:ext>
              </a:extLst>
            </p:cNvPr>
            <p:cNvCxnSpPr>
              <a:cxnSpLocks/>
            </p:cNvCxnSpPr>
            <p:nvPr/>
          </p:nvCxnSpPr>
          <p:spPr>
            <a:xfrm>
              <a:off x="509493" y="7613821"/>
              <a:ext cx="606133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A2FB97-B552-6C34-3890-6B76551A1D73}"/>
                </a:ext>
              </a:extLst>
            </p:cNvPr>
            <p:cNvSpPr/>
            <p:nvPr/>
          </p:nvSpPr>
          <p:spPr>
            <a:xfrm>
              <a:off x="509494" y="7504599"/>
              <a:ext cx="6061332" cy="1181741"/>
            </a:xfrm>
            <a:prstGeom prst="rect">
              <a:avLst/>
            </a:prstGeom>
            <a:solidFill>
              <a:srgbClr val="32C696">
                <a:alpha val="12000"/>
              </a:srgb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rtlCol="0" anchor="t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5E9497-0F56-A4EC-BEC0-30E1696C97BB}"/>
                </a:ext>
              </a:extLst>
            </p:cNvPr>
            <p:cNvCxnSpPr>
              <a:cxnSpLocks/>
            </p:cNvCxnSpPr>
            <p:nvPr/>
          </p:nvCxnSpPr>
          <p:spPr>
            <a:xfrm>
              <a:off x="509494" y="7504599"/>
              <a:ext cx="606133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261165-FCE8-E6FC-C128-B8E5C1F0A718}"/>
              </a:ext>
            </a:extLst>
          </p:cNvPr>
          <p:cNvGrpSpPr/>
          <p:nvPr/>
        </p:nvGrpSpPr>
        <p:grpSpPr>
          <a:xfrm>
            <a:off x="10757476" y="1656840"/>
            <a:ext cx="8840984" cy="7439228"/>
            <a:chOff x="509493" y="1964406"/>
            <a:chExt cx="6061333" cy="67219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14722A-8C11-78BA-A0FA-56AD5A77735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509494" y="3340084"/>
              <a:ext cx="6061332" cy="4164514"/>
            </a:xfrm>
            <a:prstGeom prst="rect">
              <a:avLst/>
            </a:prstGeom>
            <a:solidFill>
              <a:srgbClr val="EBEBEB"/>
            </a:solidFill>
            <a:ln w="9525" cmpd="sng">
              <a:noFill/>
            </a:ln>
          </p:spPr>
          <p:txBody>
            <a:bodyPr vert="horz" lIns="252000" tIns="288000" rIns="252000" rtlCol="0" anchor="t">
              <a:noAutofit/>
            </a:bodyPr>
            <a:lstStyle>
              <a:defPPr>
                <a:defRPr kern="0"/>
              </a:defPPr>
              <a:lvl1pPr marL="285750" indent="-285750" algn="l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  <a:defRPr sz="16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</a:lstStyle>
            <a:p>
              <a:pPr>
                <a:spcBef>
                  <a:spcPts val="1600"/>
                </a:spcBef>
              </a:pPr>
              <a:r>
                <a:rPr lang="en-US" sz="1800" b="1" dirty="0"/>
                <a:t>Security software is a core requirement in hardware selection, </a:t>
              </a:r>
              <a:r>
                <a:rPr lang="en-US" sz="1800" dirty="0"/>
                <a:t>particularly as regulatory requirements increase</a:t>
              </a:r>
            </a:p>
            <a:p>
              <a:pPr>
                <a:spcBef>
                  <a:spcPts val="1600"/>
                </a:spcBef>
              </a:pPr>
              <a:r>
                <a:rPr lang="en-US" sz="1800" dirty="0"/>
                <a:t>Raspberry Pi </a:t>
              </a:r>
              <a:r>
                <a:rPr lang="en-US" sz="1800" b="1" dirty="0"/>
                <a:t>provides security white papers and compliance information</a:t>
              </a:r>
              <a:endParaRPr lang="en-US" sz="1800" dirty="0"/>
            </a:p>
            <a:p>
              <a:pPr>
                <a:spcBef>
                  <a:spcPts val="1600"/>
                </a:spcBef>
              </a:pPr>
              <a:r>
                <a:rPr lang="en-US" sz="1800" dirty="0"/>
                <a:t>Raspberry Pi supports and develops Raspberry Pi OS to </a:t>
              </a:r>
              <a:r>
                <a:rPr lang="en-US" sz="1800" b="1" dirty="0"/>
                <a:t>take advantage of security features of the underlying hardware</a:t>
              </a:r>
              <a:endParaRPr lang="en-US" sz="1800" dirty="0"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C4C1A47B-6C93-92B8-66AD-E2864E6FAD56}"/>
                </a:ext>
              </a:extLst>
            </p:cNvPr>
            <p:cNvSpPr txBox="1"/>
            <p:nvPr/>
          </p:nvSpPr>
          <p:spPr>
            <a:xfrm>
              <a:off x="509494" y="1964406"/>
              <a:ext cx="6061332" cy="1325431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08000" rtlCol="0" anchor="ctr"/>
            <a:lstStyle>
              <a:defPPr>
                <a:defRPr kern="0"/>
              </a:defPPr>
              <a:lvl1pPr algn="ctr">
                <a:tabLst>
                  <a:tab pos="738188" algn="l"/>
                </a:tabLst>
                <a:defRPr sz="2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600"/>
                </a:spcBef>
                <a:buNone/>
              </a:pPr>
              <a:r>
                <a:rPr lang="en-US" sz="2400" dirty="0"/>
                <a:t>Built-in compliance with IoT regulation </a:t>
              </a:r>
            </a:p>
            <a:p>
              <a:pPr marL="0" indent="0" algn="ctr">
                <a:spcBef>
                  <a:spcPts val="1600"/>
                </a:spcBef>
                <a:buNone/>
              </a:pPr>
              <a:r>
                <a:rPr lang="en-US" sz="1800" b="0" dirty="0"/>
                <a:t>Enabling customers to create secure and </a:t>
              </a:r>
              <a:br>
                <a:rPr lang="en-US" sz="1800" b="0" dirty="0"/>
              </a:br>
              <a:r>
                <a:rPr lang="en-US" sz="1800" b="0" dirty="0"/>
                <a:t>compliant IoT solutions based on Raspberry Pi </a:t>
              </a:r>
              <a:endParaRPr lang="en-US" b="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6CDD6D-3A0A-08BA-5E42-293097C98BB8}"/>
                </a:ext>
              </a:extLst>
            </p:cNvPr>
            <p:cNvCxnSpPr>
              <a:cxnSpLocks/>
            </p:cNvCxnSpPr>
            <p:nvPr/>
          </p:nvCxnSpPr>
          <p:spPr>
            <a:xfrm>
              <a:off x="509493" y="7613821"/>
              <a:ext cx="606133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1D0462-E96E-4E74-F2D2-2D0E44C2BDF8}"/>
                </a:ext>
              </a:extLst>
            </p:cNvPr>
            <p:cNvSpPr/>
            <p:nvPr/>
          </p:nvSpPr>
          <p:spPr>
            <a:xfrm>
              <a:off x="509494" y="7504599"/>
              <a:ext cx="6061332" cy="1181741"/>
            </a:xfrm>
            <a:prstGeom prst="rect">
              <a:avLst/>
            </a:prstGeom>
            <a:solidFill>
              <a:srgbClr val="32C696">
                <a:alpha val="12000"/>
              </a:srgb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rtlCol="0" anchor="t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86123B-5F0E-FE2E-6D03-D5F2B2F170D7}"/>
                </a:ext>
              </a:extLst>
            </p:cNvPr>
            <p:cNvCxnSpPr>
              <a:cxnSpLocks/>
            </p:cNvCxnSpPr>
            <p:nvPr/>
          </p:nvCxnSpPr>
          <p:spPr>
            <a:xfrm>
              <a:off x="509494" y="7504599"/>
              <a:ext cx="606133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C260E0F-53FE-F4B2-D809-61B08ADFBDE0}"/>
              </a:ext>
            </a:extLst>
          </p:cNvPr>
          <p:cNvSpPr/>
          <p:nvPr/>
        </p:nvSpPr>
        <p:spPr>
          <a:xfrm rot="10800000">
            <a:off x="14783349" y="7682184"/>
            <a:ext cx="789239" cy="252163"/>
          </a:xfrm>
          <a:prstGeom prst="triangle">
            <a:avLst/>
          </a:prstGeom>
          <a:solidFill>
            <a:srgbClr val="32C6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3BFE83-45F6-B583-1DD6-C3AF79194FAC}"/>
              </a:ext>
            </a:extLst>
          </p:cNvPr>
          <p:cNvGrpSpPr/>
          <p:nvPr/>
        </p:nvGrpSpPr>
        <p:grpSpPr>
          <a:xfrm>
            <a:off x="849205" y="8240835"/>
            <a:ext cx="8249584" cy="436700"/>
            <a:chOff x="477842" y="8516521"/>
            <a:chExt cx="8249584" cy="4367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A6BAFE-A613-2C49-04DB-60FA95486776}"/>
                </a:ext>
              </a:extLst>
            </p:cNvPr>
            <p:cNvSpPr>
              <a:spLocks/>
            </p:cNvSpPr>
            <p:nvPr/>
          </p:nvSpPr>
          <p:spPr>
            <a:xfrm>
              <a:off x="477842" y="8516521"/>
              <a:ext cx="436700" cy="436700"/>
            </a:xfrm>
            <a:prstGeom prst="ellipse">
              <a:avLst/>
            </a:prstGeom>
            <a:solidFill>
              <a:srgbClr val="32C6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✔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D21A3F-1809-C622-95C4-40AAB319B476}"/>
                </a:ext>
              </a:extLst>
            </p:cNvPr>
            <p:cNvSpPr txBox="1">
              <a:spLocks/>
            </p:cNvSpPr>
            <p:nvPr/>
          </p:nvSpPr>
          <p:spPr>
            <a:xfrm>
              <a:off x="1113776" y="8534816"/>
              <a:ext cx="761365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Long-term platform retention of industrial customers</a:t>
              </a:r>
            </a:p>
          </p:txBody>
        </p:sp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3A906EA-E7DC-DE7B-79CA-0D3CD152B594}"/>
              </a:ext>
            </a:extLst>
          </p:cNvPr>
          <p:cNvSpPr/>
          <p:nvPr/>
        </p:nvSpPr>
        <p:spPr>
          <a:xfrm rot="10800000">
            <a:off x="4531513" y="7682184"/>
            <a:ext cx="789239" cy="252163"/>
          </a:xfrm>
          <a:prstGeom prst="triangle">
            <a:avLst/>
          </a:prstGeom>
          <a:solidFill>
            <a:srgbClr val="32C6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6555B0-19F0-E90A-B095-756312C895D3}"/>
              </a:ext>
            </a:extLst>
          </p:cNvPr>
          <p:cNvGrpSpPr/>
          <p:nvPr/>
        </p:nvGrpSpPr>
        <p:grpSpPr>
          <a:xfrm>
            <a:off x="11148970" y="8105242"/>
            <a:ext cx="8249584" cy="707886"/>
            <a:chOff x="477842" y="8380928"/>
            <a:chExt cx="8249584" cy="70788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9D22E9-8B63-CD35-BAC4-7367B510CF13}"/>
                </a:ext>
              </a:extLst>
            </p:cNvPr>
            <p:cNvSpPr>
              <a:spLocks/>
            </p:cNvSpPr>
            <p:nvPr/>
          </p:nvSpPr>
          <p:spPr>
            <a:xfrm>
              <a:off x="477842" y="8516521"/>
              <a:ext cx="436700" cy="436700"/>
            </a:xfrm>
            <a:prstGeom prst="ellipse">
              <a:avLst/>
            </a:prstGeom>
            <a:solidFill>
              <a:srgbClr val="32C6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✔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6120DA-E338-1C94-2E31-E01BB0B24EEF}"/>
                </a:ext>
              </a:extLst>
            </p:cNvPr>
            <p:cNvSpPr txBox="1">
              <a:spLocks/>
            </p:cNvSpPr>
            <p:nvPr/>
          </p:nvSpPr>
          <p:spPr>
            <a:xfrm>
              <a:off x="1113776" y="8380928"/>
              <a:ext cx="761365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Preferred choice for young companies seeking a compliant base platform for IoT development</a:t>
              </a:r>
            </a:p>
          </p:txBody>
        </p:sp>
      </p:grpSp>
      <p:pic>
        <p:nvPicPr>
          <p:cNvPr id="73" name="Picture 7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E2B87D5-DDAD-50A6-6A1D-54EA38A7D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92" y="5792690"/>
            <a:ext cx="1519743" cy="151974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937C94B-48A0-7C3C-0F54-EB6456DA4A03}"/>
              </a:ext>
            </a:extLst>
          </p:cNvPr>
          <p:cNvSpPr txBox="1"/>
          <p:nvPr/>
        </p:nvSpPr>
        <p:spPr>
          <a:xfrm>
            <a:off x="13922390" y="6044731"/>
            <a:ext cx="42361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The UK Product Security and Telecommunications Infrastructure (Product Security) Regime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0B7E6E8-03C6-ED87-A91E-AF3613E8BBCB}"/>
              </a:ext>
            </a:extLst>
          </p:cNvPr>
          <p:cNvGrpSpPr/>
          <p:nvPr/>
        </p:nvGrpSpPr>
        <p:grpSpPr>
          <a:xfrm>
            <a:off x="797393" y="5103119"/>
            <a:ext cx="8257478" cy="327631"/>
            <a:chOff x="797393" y="5007869"/>
            <a:chExt cx="8257478" cy="3276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32036D-ED89-57F9-F8A6-D05CD4BFB0A7}"/>
                </a:ext>
              </a:extLst>
            </p:cNvPr>
            <p:cNvSpPr/>
            <p:nvPr/>
          </p:nvSpPr>
          <p:spPr>
            <a:xfrm>
              <a:off x="797393" y="5007869"/>
              <a:ext cx="2000407" cy="327631"/>
            </a:xfrm>
            <a:prstGeom prst="rect">
              <a:avLst/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latin typeface="Roboto" panose="02000000000000000000" pitchFamily="2" charset="0"/>
                  <a:ea typeface="Roboto" panose="02000000000000000000" pitchFamily="2" charset="0"/>
                </a:rPr>
                <a:t>2012</a:t>
              </a:r>
              <a:endParaRPr lang="en-U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4E864E-704D-50BB-01AB-A7F4BC888EE2}"/>
                </a:ext>
              </a:extLst>
            </p:cNvPr>
            <p:cNvSpPr/>
            <p:nvPr/>
          </p:nvSpPr>
          <p:spPr>
            <a:xfrm>
              <a:off x="2883083" y="5007869"/>
              <a:ext cx="2000407" cy="327631"/>
            </a:xfrm>
            <a:prstGeom prst="rect">
              <a:avLst/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latin typeface="Roboto" panose="02000000000000000000" pitchFamily="2" charset="0"/>
                  <a:ea typeface="Roboto" panose="02000000000000000000" pitchFamily="2" charset="0"/>
                </a:rPr>
                <a:t>2016</a:t>
              </a:r>
              <a:endParaRPr lang="en-U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0273B62-2E3C-332E-EA9A-F5A685F337D1}"/>
                </a:ext>
              </a:extLst>
            </p:cNvPr>
            <p:cNvSpPr/>
            <p:nvPr/>
          </p:nvSpPr>
          <p:spPr>
            <a:xfrm>
              <a:off x="4968773" y="5007869"/>
              <a:ext cx="2000407" cy="327631"/>
            </a:xfrm>
            <a:prstGeom prst="rect">
              <a:avLst/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latin typeface="Roboto" panose="02000000000000000000" pitchFamily="2" charset="0"/>
                  <a:ea typeface="Roboto" panose="02000000000000000000" pitchFamily="2" charset="0"/>
                </a:rPr>
                <a:t>2020</a:t>
              </a:r>
              <a:endParaRPr lang="en-U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B94278-7AA9-A598-2991-45C4255A4173}"/>
                </a:ext>
              </a:extLst>
            </p:cNvPr>
            <p:cNvSpPr/>
            <p:nvPr/>
          </p:nvSpPr>
          <p:spPr>
            <a:xfrm>
              <a:off x="7054464" y="5007869"/>
              <a:ext cx="2000407" cy="327631"/>
            </a:xfrm>
            <a:prstGeom prst="rect">
              <a:avLst/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latin typeface="Roboto" panose="02000000000000000000" pitchFamily="2" charset="0"/>
                  <a:ea typeface="Roboto" panose="02000000000000000000" pitchFamily="2" charset="0"/>
                </a:rPr>
                <a:t>2024</a:t>
              </a:r>
              <a:endParaRPr lang="en-U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D34ADAE-F7A2-EE66-C7C2-6BE896D5136E}"/>
              </a:ext>
            </a:extLst>
          </p:cNvPr>
          <p:cNvGrpSpPr/>
          <p:nvPr/>
        </p:nvGrpSpPr>
        <p:grpSpPr>
          <a:xfrm>
            <a:off x="872507" y="5663489"/>
            <a:ext cx="8182364" cy="412192"/>
            <a:chOff x="872507" y="5493310"/>
            <a:chExt cx="8182364" cy="412192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D5B906-6459-3F75-4E6E-51768ADD47BE}"/>
                </a:ext>
              </a:extLst>
            </p:cNvPr>
            <p:cNvSpPr/>
            <p:nvPr/>
          </p:nvSpPr>
          <p:spPr>
            <a:xfrm>
              <a:off x="872507" y="5701883"/>
              <a:ext cx="8180128" cy="203619"/>
            </a:xfrm>
            <a:custGeom>
              <a:avLst/>
              <a:gdLst>
                <a:gd name="connsiteX0" fmla="*/ 0 w 8180128"/>
                <a:gd name="connsiteY0" fmla="*/ 0 h 203619"/>
                <a:gd name="connsiteX1" fmla="*/ 8180128 w 8180128"/>
                <a:gd name="connsiteY1" fmla="*/ 0 h 203619"/>
                <a:gd name="connsiteX2" fmla="*/ 7996292 w 8180128"/>
                <a:gd name="connsiteY2" fmla="*/ 203619 h 203619"/>
                <a:gd name="connsiteX3" fmla="*/ 0 w 8180128"/>
                <a:gd name="connsiteY3" fmla="*/ 203619 h 203619"/>
                <a:gd name="connsiteX4" fmla="*/ 0 w 8180128"/>
                <a:gd name="connsiteY4" fmla="*/ 0 h 20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0128" h="203619">
                  <a:moveTo>
                    <a:pt x="0" y="0"/>
                  </a:moveTo>
                  <a:lnTo>
                    <a:pt x="8180128" y="0"/>
                  </a:lnTo>
                  <a:lnTo>
                    <a:pt x="7996292" y="203619"/>
                  </a:lnTo>
                  <a:lnTo>
                    <a:pt x="0" y="203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89A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tlCol="0" anchor="ctr">
              <a:noAutofit/>
            </a:bodyPr>
            <a:lstStyle/>
            <a:p>
              <a:pPr algn="l"/>
              <a:endParaRPr lang="en-US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788259B-95EB-185A-5EA2-7152FFF636D8}"/>
                </a:ext>
              </a:extLst>
            </p:cNvPr>
            <p:cNvSpPr/>
            <p:nvPr/>
          </p:nvSpPr>
          <p:spPr>
            <a:xfrm>
              <a:off x="872507" y="5493310"/>
              <a:ext cx="8182364" cy="208573"/>
            </a:xfrm>
            <a:custGeom>
              <a:avLst/>
              <a:gdLst>
                <a:gd name="connsiteX0" fmla="*/ 0 w 8182364"/>
                <a:gd name="connsiteY0" fmla="*/ 0 h 208573"/>
                <a:gd name="connsiteX1" fmla="*/ 7996292 w 8182364"/>
                <a:gd name="connsiteY1" fmla="*/ 0 h 208573"/>
                <a:gd name="connsiteX2" fmla="*/ 8182364 w 8182364"/>
                <a:gd name="connsiteY2" fmla="*/ 206096 h 208573"/>
                <a:gd name="connsiteX3" fmla="*/ 8180128 w 8182364"/>
                <a:gd name="connsiteY3" fmla="*/ 208573 h 208573"/>
                <a:gd name="connsiteX4" fmla="*/ 0 w 8182364"/>
                <a:gd name="connsiteY4" fmla="*/ 208573 h 208573"/>
                <a:gd name="connsiteX5" fmla="*/ 0 w 8182364"/>
                <a:gd name="connsiteY5" fmla="*/ 0 h 20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2364" h="208573">
                  <a:moveTo>
                    <a:pt x="0" y="0"/>
                  </a:moveTo>
                  <a:lnTo>
                    <a:pt x="7996292" y="0"/>
                  </a:lnTo>
                  <a:lnTo>
                    <a:pt x="8182364" y="206096"/>
                  </a:lnTo>
                  <a:lnTo>
                    <a:pt x="8180128" y="208573"/>
                  </a:lnTo>
                  <a:lnTo>
                    <a:pt x="0" y="208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23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tlCol="0" anchor="ctr">
              <a:noAutofit/>
            </a:bodyPr>
            <a:lstStyle/>
            <a:p>
              <a:pPr algn="l"/>
              <a:endParaRPr lang="en-US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B5B621C-D4D4-75F1-B9A7-2C9187FDC4EC}"/>
              </a:ext>
            </a:extLst>
          </p:cNvPr>
          <p:cNvSpPr/>
          <p:nvPr/>
        </p:nvSpPr>
        <p:spPr>
          <a:xfrm>
            <a:off x="797393" y="5663488"/>
            <a:ext cx="75115" cy="412192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BDA287F-01A6-F226-7281-FE545FABAFC7}"/>
              </a:ext>
            </a:extLst>
          </p:cNvPr>
          <p:cNvSpPr/>
          <p:nvPr/>
        </p:nvSpPr>
        <p:spPr>
          <a:xfrm>
            <a:off x="1183529" y="5707392"/>
            <a:ext cx="1696196" cy="324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1</a:t>
            </a:r>
            <a:endParaRPr lang="en-US" sz="17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A02FA55-EB54-01A4-B44F-CFDBA3CDBE0D}"/>
              </a:ext>
            </a:extLst>
          </p:cNvPr>
          <p:cNvGrpSpPr/>
          <p:nvPr/>
        </p:nvGrpSpPr>
        <p:grpSpPr>
          <a:xfrm>
            <a:off x="1981511" y="6285512"/>
            <a:ext cx="4598714" cy="412193"/>
            <a:chOff x="1981511" y="6104488"/>
            <a:chExt cx="4598714" cy="412193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07B12A-9EAD-02AA-8251-F3864D8961B0}"/>
                </a:ext>
              </a:extLst>
            </p:cNvPr>
            <p:cNvSpPr/>
            <p:nvPr/>
          </p:nvSpPr>
          <p:spPr>
            <a:xfrm>
              <a:off x="2048805" y="6313062"/>
              <a:ext cx="4531420" cy="203619"/>
            </a:xfrm>
            <a:custGeom>
              <a:avLst/>
              <a:gdLst>
                <a:gd name="connsiteX0" fmla="*/ 0 w 4531420"/>
                <a:gd name="connsiteY0" fmla="*/ 0 h 203619"/>
                <a:gd name="connsiteX1" fmla="*/ 4531420 w 4531420"/>
                <a:gd name="connsiteY1" fmla="*/ 0 h 203619"/>
                <a:gd name="connsiteX2" fmla="*/ 4347584 w 4531420"/>
                <a:gd name="connsiteY2" fmla="*/ 203619 h 203619"/>
                <a:gd name="connsiteX3" fmla="*/ 0 w 4531420"/>
                <a:gd name="connsiteY3" fmla="*/ 203619 h 20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420" h="203619">
                  <a:moveTo>
                    <a:pt x="0" y="0"/>
                  </a:moveTo>
                  <a:lnTo>
                    <a:pt x="4531420" y="0"/>
                  </a:lnTo>
                  <a:lnTo>
                    <a:pt x="4347584" y="203619"/>
                  </a:lnTo>
                  <a:lnTo>
                    <a:pt x="0" y="203619"/>
                  </a:lnTo>
                  <a:close/>
                </a:path>
              </a:pathLst>
            </a:custGeom>
            <a:solidFill>
              <a:srgbClr val="A9E9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tlCol="0" anchor="ctr">
              <a:noAutofit/>
            </a:bodyPr>
            <a:lstStyle/>
            <a:p>
              <a:pPr algn="l"/>
              <a:endParaRPr lang="en-US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0B18394-C2F9-D062-51EC-E52F8121CE86}"/>
                </a:ext>
              </a:extLst>
            </p:cNvPr>
            <p:cNvSpPr/>
            <p:nvPr/>
          </p:nvSpPr>
          <p:spPr>
            <a:xfrm>
              <a:off x="2039304" y="6104489"/>
              <a:ext cx="2508356" cy="208573"/>
            </a:xfrm>
            <a:custGeom>
              <a:avLst/>
              <a:gdLst>
                <a:gd name="connsiteX0" fmla="*/ 0 w 2508356"/>
                <a:gd name="connsiteY0" fmla="*/ 0 h 208573"/>
                <a:gd name="connsiteX1" fmla="*/ 2322284 w 2508356"/>
                <a:gd name="connsiteY1" fmla="*/ 0 h 208573"/>
                <a:gd name="connsiteX2" fmla="*/ 2508356 w 2508356"/>
                <a:gd name="connsiteY2" fmla="*/ 206096 h 208573"/>
                <a:gd name="connsiteX3" fmla="*/ 2506120 w 2508356"/>
                <a:gd name="connsiteY3" fmla="*/ 208573 h 208573"/>
                <a:gd name="connsiteX4" fmla="*/ 0 w 2508356"/>
                <a:gd name="connsiteY4" fmla="*/ 208573 h 20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356" h="208573">
                  <a:moveTo>
                    <a:pt x="0" y="0"/>
                  </a:moveTo>
                  <a:lnTo>
                    <a:pt x="2322284" y="0"/>
                  </a:lnTo>
                  <a:lnTo>
                    <a:pt x="2508356" y="206096"/>
                  </a:lnTo>
                  <a:lnTo>
                    <a:pt x="2506120" y="208573"/>
                  </a:lnTo>
                  <a:lnTo>
                    <a:pt x="0" y="208573"/>
                  </a:lnTo>
                  <a:close/>
                </a:path>
              </a:pathLst>
            </a:custGeom>
            <a:solidFill>
              <a:srgbClr val="32C69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tlCol="0" anchor="ctr">
              <a:noAutofit/>
            </a:bodyPr>
            <a:lstStyle/>
            <a:p>
              <a:pPr algn="l"/>
              <a:endParaRPr lang="en-US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95B395-22A0-0935-F2A2-931A6554673E}"/>
                </a:ext>
              </a:extLst>
            </p:cNvPr>
            <p:cNvSpPr/>
            <p:nvPr/>
          </p:nvSpPr>
          <p:spPr>
            <a:xfrm>
              <a:off x="1981511" y="6104488"/>
              <a:ext cx="75115" cy="412192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C549A94-4E0A-21DD-6D4B-8D5A58B4404A}"/>
              </a:ext>
            </a:extLst>
          </p:cNvPr>
          <p:cNvGrpSpPr/>
          <p:nvPr/>
        </p:nvGrpSpPr>
        <p:grpSpPr>
          <a:xfrm>
            <a:off x="3992732" y="6907534"/>
            <a:ext cx="5062139" cy="412193"/>
            <a:chOff x="3992732" y="6737355"/>
            <a:chExt cx="5062139" cy="412193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2B381E-D859-1200-3FD5-ED0A91E9B553}"/>
                </a:ext>
              </a:extLst>
            </p:cNvPr>
            <p:cNvGrpSpPr/>
            <p:nvPr/>
          </p:nvGrpSpPr>
          <p:grpSpPr>
            <a:xfrm>
              <a:off x="4064672" y="6737356"/>
              <a:ext cx="2957634" cy="288093"/>
              <a:chOff x="4064672" y="6737356"/>
              <a:chExt cx="2957634" cy="28809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57634AD-0B5E-3C5B-72CA-72237269199D}"/>
                  </a:ext>
                </a:extLst>
              </p:cNvPr>
              <p:cNvSpPr/>
              <p:nvPr/>
            </p:nvSpPr>
            <p:spPr>
              <a:xfrm>
                <a:off x="4513950" y="6737356"/>
                <a:ext cx="2508356" cy="208573"/>
              </a:xfrm>
              <a:custGeom>
                <a:avLst/>
                <a:gdLst>
                  <a:gd name="connsiteX0" fmla="*/ 0 w 2508356"/>
                  <a:gd name="connsiteY0" fmla="*/ 0 h 208573"/>
                  <a:gd name="connsiteX1" fmla="*/ 2322284 w 2508356"/>
                  <a:gd name="connsiteY1" fmla="*/ 0 h 208573"/>
                  <a:gd name="connsiteX2" fmla="*/ 2508356 w 2508356"/>
                  <a:gd name="connsiteY2" fmla="*/ 206096 h 208573"/>
                  <a:gd name="connsiteX3" fmla="*/ 2506120 w 2508356"/>
                  <a:gd name="connsiteY3" fmla="*/ 208573 h 208573"/>
                  <a:gd name="connsiteX4" fmla="*/ 0 w 2508356"/>
                  <a:gd name="connsiteY4" fmla="*/ 208573 h 20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8356" h="208573">
                    <a:moveTo>
                      <a:pt x="0" y="0"/>
                    </a:moveTo>
                    <a:lnTo>
                      <a:pt x="2322284" y="0"/>
                    </a:lnTo>
                    <a:lnTo>
                      <a:pt x="2508356" y="206096"/>
                    </a:lnTo>
                    <a:lnTo>
                      <a:pt x="2506120" y="208573"/>
                    </a:lnTo>
                    <a:lnTo>
                      <a:pt x="0" y="208573"/>
                    </a:lnTo>
                    <a:close/>
                  </a:path>
                </a:pathLst>
              </a:custGeom>
              <a:solidFill>
                <a:srgbClr val="32C69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tlCol="0" anchor="ctr">
                <a:noAutofit/>
              </a:bodyPr>
              <a:lstStyle/>
              <a:p>
                <a:pPr algn="l"/>
                <a:endPara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B4AC4BB-CD71-8C42-7A41-F160B7D39FE7}"/>
                  </a:ext>
                </a:extLst>
              </p:cNvPr>
              <p:cNvSpPr/>
              <p:nvPr/>
            </p:nvSpPr>
            <p:spPr>
              <a:xfrm>
                <a:off x="4064672" y="6737356"/>
                <a:ext cx="466840" cy="288093"/>
              </a:xfrm>
              <a:prstGeom prst="rect">
                <a:avLst/>
              </a:prstGeom>
              <a:solidFill>
                <a:srgbClr val="32C69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tlCol="0" anchor="ctr">
                <a:noAutofit/>
              </a:bodyPr>
              <a:lstStyle/>
              <a:p>
                <a:pPr algn="l"/>
                <a:endPara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6A45586-CB0C-B6F9-012C-9F653E7706F4}"/>
                </a:ext>
              </a:extLst>
            </p:cNvPr>
            <p:cNvGrpSpPr/>
            <p:nvPr/>
          </p:nvGrpSpPr>
          <p:grpSpPr>
            <a:xfrm>
              <a:off x="4064672" y="6945929"/>
              <a:ext cx="4990199" cy="203619"/>
              <a:chOff x="4064672" y="6945929"/>
              <a:chExt cx="4990199" cy="203619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A66B982-37D0-22EF-DCFF-2A2E8D71863A}"/>
                  </a:ext>
                </a:extLst>
              </p:cNvPr>
              <p:cNvSpPr/>
              <p:nvPr/>
            </p:nvSpPr>
            <p:spPr>
              <a:xfrm>
                <a:off x="4523451" y="6945929"/>
                <a:ext cx="4531420" cy="203619"/>
              </a:xfrm>
              <a:custGeom>
                <a:avLst/>
                <a:gdLst>
                  <a:gd name="connsiteX0" fmla="*/ 0 w 4531420"/>
                  <a:gd name="connsiteY0" fmla="*/ 0 h 203619"/>
                  <a:gd name="connsiteX1" fmla="*/ 4531420 w 4531420"/>
                  <a:gd name="connsiteY1" fmla="*/ 0 h 203619"/>
                  <a:gd name="connsiteX2" fmla="*/ 4347584 w 4531420"/>
                  <a:gd name="connsiteY2" fmla="*/ 203619 h 203619"/>
                  <a:gd name="connsiteX3" fmla="*/ 0 w 4531420"/>
                  <a:gd name="connsiteY3" fmla="*/ 203619 h 20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1420" h="203619">
                    <a:moveTo>
                      <a:pt x="0" y="0"/>
                    </a:moveTo>
                    <a:lnTo>
                      <a:pt x="4531420" y="0"/>
                    </a:lnTo>
                    <a:lnTo>
                      <a:pt x="4347584" y="203619"/>
                    </a:lnTo>
                    <a:lnTo>
                      <a:pt x="0" y="203619"/>
                    </a:lnTo>
                    <a:close/>
                  </a:path>
                </a:pathLst>
              </a:custGeom>
              <a:solidFill>
                <a:srgbClr val="A9E9D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tlCol="0" anchor="ctr">
                <a:noAutofit/>
              </a:bodyPr>
              <a:lstStyle/>
              <a:p>
                <a:pPr algn="l"/>
                <a:endPara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BF6A47A-AE2D-FEA4-73A2-5E273B629C65}"/>
                  </a:ext>
                </a:extLst>
              </p:cNvPr>
              <p:cNvSpPr/>
              <p:nvPr/>
            </p:nvSpPr>
            <p:spPr>
              <a:xfrm>
                <a:off x="4064672" y="6945929"/>
                <a:ext cx="466840" cy="203619"/>
              </a:xfrm>
              <a:prstGeom prst="rect">
                <a:avLst/>
              </a:prstGeom>
              <a:solidFill>
                <a:srgbClr val="A9E9D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tlCol="0" anchor="ctr">
                <a:noAutofit/>
              </a:bodyPr>
              <a:lstStyle/>
              <a:p>
                <a:pPr algn="l"/>
                <a:endPara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08A0AB7-A880-799D-1986-BC651AF13AE6}"/>
                </a:ext>
              </a:extLst>
            </p:cNvPr>
            <p:cNvSpPr/>
            <p:nvPr/>
          </p:nvSpPr>
          <p:spPr>
            <a:xfrm>
              <a:off x="3992732" y="6737355"/>
              <a:ext cx="75115" cy="412192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69515DA-E979-E35D-BDF5-0CF5316F8200}"/>
              </a:ext>
            </a:extLst>
          </p:cNvPr>
          <p:cNvSpPr/>
          <p:nvPr/>
        </p:nvSpPr>
        <p:spPr>
          <a:xfrm>
            <a:off x="2083650" y="6329415"/>
            <a:ext cx="2316899" cy="324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Competitor: Product 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81569F8-A6BF-0CB1-C2E7-0337E3D3473C}"/>
              </a:ext>
            </a:extLst>
          </p:cNvPr>
          <p:cNvSpPr/>
          <p:nvPr/>
        </p:nvSpPr>
        <p:spPr>
          <a:xfrm>
            <a:off x="4090130" y="6953914"/>
            <a:ext cx="2348770" cy="324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Competitor: Product 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2C1C1CE-D147-6A44-346F-4CA603F3BA49}"/>
              </a:ext>
            </a:extLst>
          </p:cNvPr>
          <p:cNvSpPr/>
          <p:nvPr/>
        </p:nvSpPr>
        <p:spPr>
          <a:xfrm>
            <a:off x="7206569" y="5610768"/>
            <a:ext cx="1696196" cy="324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Product availability</a:t>
            </a:r>
            <a:endParaRPr lang="en-US" sz="11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5ADABB6-EF35-1076-4704-128610851723}"/>
              </a:ext>
            </a:extLst>
          </p:cNvPr>
          <p:cNvSpPr/>
          <p:nvPr/>
        </p:nvSpPr>
        <p:spPr>
          <a:xfrm>
            <a:off x="6252408" y="5804531"/>
            <a:ext cx="2650357" cy="324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1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Product software support availability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CCF3926-AF11-E32C-4174-F071C10397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764" y="9594830"/>
            <a:ext cx="19458571" cy="613604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>
            <a:defPPr>
              <a:defRPr kern="0"/>
            </a:defPPr>
            <a:lvl1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Raspberry Pi’s software support is a key differentiator for OEM customers</a:t>
            </a:r>
          </a:p>
        </p:txBody>
      </p:sp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2A3F3E-A66A-3660-EE42-EB22CEBC6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71"/>
          <a:stretch/>
        </p:blipFill>
        <p:spPr>
          <a:xfrm>
            <a:off x="556156" y="5570532"/>
            <a:ext cx="598778" cy="616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91804B-FFE8-34AE-0819-7F15AA3D6A2D}"/>
              </a:ext>
            </a:extLst>
          </p:cNvPr>
          <p:cNvSpPr/>
          <p:nvPr/>
        </p:nvSpPr>
        <p:spPr>
          <a:xfrm>
            <a:off x="7600620" y="4740275"/>
            <a:ext cx="1841830" cy="400615"/>
          </a:xfrm>
          <a:prstGeom prst="rect">
            <a:avLst/>
          </a:prstGeom>
          <a:noFill/>
          <a:ln w="9525" cmpd="sng">
            <a:noFill/>
          </a:ln>
        </p:spPr>
        <p:txBody>
          <a:bodyPr vert="horz" rtlCol="0" anchor="ctr">
            <a:noAutofit/>
          </a:bodyPr>
          <a:lstStyle/>
          <a:p>
            <a:pPr marL="0" marR="0" lvl="0" indent="0" algn="ctr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0" cap="none" spc="0" normalizeH="0" baseline="0" noProof="0" dirty="0">
                <a:ln>
                  <a:noFill/>
                </a:ln>
                <a:solidFill>
                  <a:srgbClr val="CC235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Illustrative</a:t>
            </a:r>
          </a:p>
        </p:txBody>
      </p:sp>
    </p:spTree>
    <p:extLst>
      <p:ext uri="{BB962C8B-B14F-4D97-AF65-F5344CB8AC3E}">
        <p14:creationId xmlns:p14="http://schemas.microsoft.com/office/powerpoint/2010/main" val="2386223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650292-CAB3-6556-EAE9-940020CB8575}"/>
              </a:ext>
            </a:extLst>
          </p:cNvPr>
          <p:cNvSpPr/>
          <p:nvPr/>
        </p:nvSpPr>
        <p:spPr>
          <a:xfrm>
            <a:off x="0" y="1063288"/>
            <a:ext cx="20104100" cy="1304322"/>
          </a:xfrm>
          <a:prstGeom prst="rect">
            <a:avLst/>
          </a:prstGeom>
          <a:solidFill>
            <a:srgbClr val="E8E7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38191A5-0CF6-4376-20B8-E26B14C7E958}"/>
              </a:ext>
            </a:extLst>
          </p:cNvPr>
          <p:cNvSpPr/>
          <p:nvPr/>
        </p:nvSpPr>
        <p:spPr>
          <a:xfrm>
            <a:off x="376952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0 w 1268198"/>
              <a:gd name="connsiteY5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566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Semiconductor IP Development</a:t>
            </a:r>
            <a:endParaRPr lang="en-GB" sz="1113" b="1" kern="12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704F25-2CC9-4E62-D9C8-9A6FE6F18BF8}"/>
              </a:ext>
            </a:extLst>
          </p:cNvPr>
          <p:cNvSpPr/>
          <p:nvPr/>
        </p:nvSpPr>
        <p:spPr>
          <a:xfrm>
            <a:off x="2468864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566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Chip design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F9ED5F-10FE-1B7D-3765-ECFDA011BF05}"/>
              </a:ext>
            </a:extLst>
          </p:cNvPr>
          <p:cNvSpPr/>
          <p:nvPr/>
        </p:nvSpPr>
        <p:spPr>
          <a:xfrm>
            <a:off x="4560778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566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Chip manufacturing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06CE969-CE2A-B927-7F6D-0195C57A7A84}"/>
              </a:ext>
            </a:extLst>
          </p:cNvPr>
          <p:cNvSpPr/>
          <p:nvPr/>
        </p:nvSpPr>
        <p:spPr>
          <a:xfrm>
            <a:off x="6652691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566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Board design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E02CA43-B453-7FB1-0A77-F630DB71F02A}"/>
              </a:ext>
            </a:extLst>
          </p:cNvPr>
          <p:cNvSpPr/>
          <p:nvPr/>
        </p:nvSpPr>
        <p:spPr>
          <a:xfrm>
            <a:off x="8744603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566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Industrial design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E3A153E-2049-1C42-CE66-4DE8D1FA94A1}"/>
              </a:ext>
            </a:extLst>
          </p:cNvPr>
          <p:cNvSpPr/>
          <p:nvPr/>
        </p:nvSpPr>
        <p:spPr>
          <a:xfrm>
            <a:off x="10836517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5760" tIns="29685" rIns="91440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Board manufacturing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548B6A-8AB9-68CC-F5CD-0FAC0548FABB}"/>
              </a:ext>
            </a:extLst>
          </p:cNvPr>
          <p:cNvSpPr/>
          <p:nvPr/>
        </p:nvSpPr>
        <p:spPr>
          <a:xfrm>
            <a:off x="12928430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solidFill>
            <a:srgbClr val="CD2355"/>
          </a:soli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19" tIns="29685" rIns="328523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Testing and compliance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B0AD52C-2CD9-A43A-7026-EE8306A1D540}"/>
              </a:ext>
            </a:extLst>
          </p:cNvPr>
          <p:cNvSpPr/>
          <p:nvPr/>
        </p:nvSpPr>
        <p:spPr>
          <a:xfrm>
            <a:off x="15020342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Software development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3E97E71-4950-7D79-71DD-EBEAE524494E}"/>
              </a:ext>
            </a:extLst>
          </p:cNvPr>
          <p:cNvSpPr/>
          <p:nvPr/>
        </p:nvSpPr>
        <p:spPr>
          <a:xfrm>
            <a:off x="17112256" y="1230378"/>
            <a:ext cx="2614891" cy="979842"/>
          </a:xfrm>
          <a:custGeom>
            <a:avLst/>
            <a:gdLst>
              <a:gd name="connsiteX0" fmla="*/ 0 w 1268198"/>
              <a:gd name="connsiteY0" fmla="*/ 0 h 507279"/>
              <a:gd name="connsiteX1" fmla="*/ 1014559 w 1268198"/>
              <a:gd name="connsiteY1" fmla="*/ 0 h 507279"/>
              <a:gd name="connsiteX2" fmla="*/ 1268198 w 1268198"/>
              <a:gd name="connsiteY2" fmla="*/ 253640 h 507279"/>
              <a:gd name="connsiteX3" fmla="*/ 1014559 w 1268198"/>
              <a:gd name="connsiteY3" fmla="*/ 507279 h 507279"/>
              <a:gd name="connsiteX4" fmla="*/ 0 w 1268198"/>
              <a:gd name="connsiteY4" fmla="*/ 507279 h 507279"/>
              <a:gd name="connsiteX5" fmla="*/ 253640 w 1268198"/>
              <a:gd name="connsiteY5" fmla="*/ 253640 h 507279"/>
              <a:gd name="connsiteX6" fmla="*/ 0 w 1268198"/>
              <a:gd name="connsiteY6" fmla="*/ 0 h 50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98" h="507279">
                <a:moveTo>
                  <a:pt x="0" y="0"/>
                </a:moveTo>
                <a:lnTo>
                  <a:pt x="1014559" y="0"/>
                </a:lnTo>
                <a:lnTo>
                  <a:pt x="1268198" y="253640"/>
                </a:lnTo>
                <a:lnTo>
                  <a:pt x="1014559" y="507279"/>
                </a:lnTo>
                <a:lnTo>
                  <a:pt x="0" y="507279"/>
                </a:lnTo>
                <a:lnTo>
                  <a:pt x="253640" y="2536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 w="412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29685" rIns="171684" bIns="29685" numCol="1" spcCol="1270" anchor="ctr" anchorCtr="0">
            <a:noAutofit/>
          </a:bodyPr>
          <a:lstStyle/>
          <a:p>
            <a:pPr algn="ctr" defTabSz="4947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13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 engagement</a:t>
            </a:r>
          </a:p>
        </p:txBody>
      </p:sp>
      <p:sp>
        <p:nvSpPr>
          <p:cNvPr id="14" name="Title Placeholder 3">
            <a:extLst>
              <a:ext uri="{FF2B5EF4-FFF2-40B4-BE49-F238E27FC236}">
                <a16:creationId xmlns:a16="http://schemas.microsoft.com/office/drawing/2014/main" id="{686FADAA-EDA2-D65D-EE8C-FF9596861633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In-house compliance capabilities support OEM customers in bringing their products to the global market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78FB9-4C2B-A609-D1FD-D9DEA401B7BB}"/>
              </a:ext>
            </a:extLst>
          </p:cNvPr>
          <p:cNvSpPr/>
          <p:nvPr/>
        </p:nvSpPr>
        <p:spPr>
          <a:xfrm>
            <a:off x="376953" y="2781670"/>
            <a:ext cx="9398666" cy="685801"/>
          </a:xfrm>
          <a:prstGeom prst="rect">
            <a:avLst/>
          </a:prstGeom>
          <a:solidFill>
            <a:srgbClr val="32C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algn="ctr" defTabSz="1507846" rtl="0"/>
            <a:r>
              <a:rPr lang="en-GB" sz="2200" b="1" kern="1200" dirty="0">
                <a:solidFill>
                  <a:prstClr val="white"/>
                </a:solidFill>
                <a:latin typeface="Roboto "/>
              </a:rPr>
              <a:t>Dedicated compliance team and trusted outsourcing partners</a:t>
            </a:r>
            <a:endParaRPr lang="en-US" sz="2200" b="1" kern="1200" dirty="0">
              <a:solidFill>
                <a:prstClr val="white"/>
              </a:solidFill>
              <a:latin typeface="Roboto 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88156B-6F7E-1196-490E-936122B8E38E}"/>
              </a:ext>
            </a:extLst>
          </p:cNvPr>
          <p:cNvGrpSpPr/>
          <p:nvPr/>
        </p:nvGrpSpPr>
        <p:grpSpPr>
          <a:xfrm>
            <a:off x="10328481" y="2781670"/>
            <a:ext cx="9398666" cy="3187513"/>
            <a:chOff x="376953" y="2781670"/>
            <a:chExt cx="9398666" cy="318751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6762BC8-B5C5-E756-9A83-0E2B1E0CAA04}"/>
                </a:ext>
              </a:extLst>
            </p:cNvPr>
            <p:cNvSpPr/>
            <p:nvPr/>
          </p:nvSpPr>
          <p:spPr>
            <a:xfrm>
              <a:off x="376953" y="2781670"/>
              <a:ext cx="9398666" cy="685801"/>
            </a:xfrm>
            <a:prstGeom prst="rect">
              <a:avLst/>
            </a:prstGeom>
            <a:solidFill>
              <a:srgbClr val="32C6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5390" tIns="150781" rIns="75390" bIns="150781" rtlCol="0" anchor="ctr" anchorCtr="0"/>
            <a:lstStyle/>
            <a:p>
              <a:pPr algn="ctr" defTabSz="1507846" rtl="0"/>
              <a:r>
                <a:rPr lang="en-GB" sz="2200" b="1" kern="1200" dirty="0">
                  <a:solidFill>
                    <a:prstClr val="white"/>
                  </a:solidFill>
                  <a:latin typeface="Roboto "/>
                </a:rPr>
                <a:t>R</a:t>
              </a:r>
              <a:r>
                <a:rPr lang="en-US" sz="2200" b="1" kern="1200" dirty="0">
                  <a:solidFill>
                    <a:prstClr val="white"/>
                  </a:solidFill>
                  <a:latin typeface="Roboto "/>
                </a:rPr>
                <a:t>aspberry Pi regulatory compliance activities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DA58332-3B1F-9DCD-B7F1-30B7A810BC4E}"/>
                </a:ext>
              </a:extLst>
            </p:cNvPr>
            <p:cNvGrpSpPr/>
            <p:nvPr/>
          </p:nvGrpSpPr>
          <p:grpSpPr>
            <a:xfrm>
              <a:off x="727523" y="3914221"/>
              <a:ext cx="8822358" cy="2054962"/>
              <a:chOff x="726946" y="3914221"/>
              <a:chExt cx="8822358" cy="205496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E05975-5F72-F98F-6F56-9B90CB9389E4}"/>
                  </a:ext>
                </a:extLst>
              </p:cNvPr>
              <p:cNvGrpSpPr/>
              <p:nvPr/>
            </p:nvGrpSpPr>
            <p:grpSpPr>
              <a:xfrm>
                <a:off x="726946" y="3914221"/>
                <a:ext cx="2496623" cy="1747186"/>
                <a:chOff x="1279686" y="3914221"/>
                <a:chExt cx="2496623" cy="1747186"/>
              </a:xfrm>
            </p:grpSpPr>
            <p:sp>
              <p:nvSpPr>
                <p:cNvPr id="71" name="object 17">
                  <a:extLst>
                    <a:ext uri="{FF2B5EF4-FFF2-40B4-BE49-F238E27FC236}">
                      <a16:creationId xmlns:a16="http://schemas.microsoft.com/office/drawing/2014/main" id="{7BC32121-27CF-0B7A-A5DF-9C2857D437F4}"/>
                    </a:ext>
                  </a:extLst>
                </p:cNvPr>
                <p:cNvSpPr txBox="1"/>
                <p:nvPr/>
              </p:nvSpPr>
              <p:spPr>
                <a:xfrm>
                  <a:off x="1279686" y="5340166"/>
                  <a:ext cx="2496623" cy="321241"/>
                </a:xfrm>
                <a:prstGeom prst="rect">
                  <a:avLst/>
                </a:prstGeom>
              </p:spPr>
              <p:txBody>
                <a:bodyPr vert="horz" wrap="square" lIns="0" tIns="13334" rIns="0" bIns="0" rtlCol="0">
                  <a:spAutoFit/>
                </a:bodyPr>
                <a:lstStyle/>
                <a:p>
                  <a:pPr algn="ctr" defTabSz="1130838">
                    <a:spcBef>
                      <a:spcPts val="105"/>
                    </a:spcBef>
                    <a:spcAft>
                      <a:spcPts val="1200"/>
                    </a:spcAft>
                  </a:pPr>
                  <a:r>
                    <a:rPr lang="en-GB" sz="2000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Customer engagement</a:t>
                  </a:r>
                  <a:endParaRPr sz="2000" b="1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A11FEA7-F65D-F322-CAFC-DD823501AA04}"/>
                    </a:ext>
                  </a:extLst>
                </p:cNvPr>
                <p:cNvSpPr/>
                <p:nvPr/>
              </p:nvSpPr>
              <p:spPr>
                <a:xfrm>
                  <a:off x="1904550" y="3914221"/>
                  <a:ext cx="1246894" cy="1246894"/>
                </a:xfrm>
                <a:prstGeom prst="ellipse">
                  <a:avLst/>
                </a:prstGeom>
                <a:solidFill>
                  <a:srgbClr val="CD23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3382199-52E2-E64A-C1D2-A2E487B6BEE7}"/>
                  </a:ext>
                </a:extLst>
              </p:cNvPr>
              <p:cNvGrpSpPr/>
              <p:nvPr/>
            </p:nvGrpSpPr>
            <p:grpSpPr>
              <a:xfrm>
                <a:off x="3702567" y="3914221"/>
                <a:ext cx="2746285" cy="2054962"/>
                <a:chOff x="4077415" y="3914221"/>
                <a:chExt cx="2746285" cy="2054962"/>
              </a:xfrm>
            </p:grpSpPr>
            <p:sp>
              <p:nvSpPr>
                <p:cNvPr id="67" name="object 17">
                  <a:extLst>
                    <a:ext uri="{FF2B5EF4-FFF2-40B4-BE49-F238E27FC236}">
                      <a16:creationId xmlns:a16="http://schemas.microsoft.com/office/drawing/2014/main" id="{873FF180-0E2C-CD16-A168-90F5A833B24B}"/>
                    </a:ext>
                  </a:extLst>
                </p:cNvPr>
                <p:cNvSpPr txBox="1"/>
                <p:nvPr/>
              </p:nvSpPr>
              <p:spPr>
                <a:xfrm>
                  <a:off x="4077415" y="5340166"/>
                  <a:ext cx="2746285" cy="629017"/>
                </a:xfrm>
                <a:prstGeom prst="rect">
                  <a:avLst/>
                </a:prstGeom>
              </p:spPr>
              <p:txBody>
                <a:bodyPr vert="horz" wrap="square" lIns="0" tIns="13334" rIns="0" bIns="0" rtlCol="0">
                  <a:spAutoFit/>
                </a:bodyPr>
                <a:lstStyle/>
                <a:p>
                  <a:pPr algn="ctr" defTabSz="1130838">
                    <a:spcBef>
                      <a:spcPts val="105"/>
                    </a:spcBef>
                    <a:spcAft>
                      <a:spcPts val="1200"/>
                    </a:spcAft>
                  </a:pPr>
                  <a:r>
                    <a:rPr lang="en-GB" sz="2000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Immunity and emissions testing </a:t>
                  </a:r>
                  <a:endParaRPr sz="2000" b="1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59383E29-8C9B-1F82-C825-BE12A7C95492}"/>
                    </a:ext>
                  </a:extLst>
                </p:cNvPr>
                <p:cNvGrpSpPr/>
                <p:nvPr/>
              </p:nvGrpSpPr>
              <p:grpSpPr>
                <a:xfrm>
                  <a:off x="4827110" y="3914221"/>
                  <a:ext cx="1246894" cy="1246894"/>
                  <a:chOff x="4695961" y="3786035"/>
                  <a:chExt cx="1375080" cy="1375080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FA7F105A-1628-5947-1ADC-5C5922BD6EA8}"/>
                      </a:ext>
                    </a:extLst>
                  </p:cNvPr>
                  <p:cNvSpPr/>
                  <p:nvPr/>
                </p:nvSpPr>
                <p:spPr>
                  <a:xfrm>
                    <a:off x="4695961" y="3786035"/>
                    <a:ext cx="1375080" cy="1375080"/>
                  </a:xfrm>
                  <a:prstGeom prst="ellipse">
                    <a:avLst/>
                  </a:prstGeom>
                  <a:solidFill>
                    <a:srgbClr val="CD235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70" name="Picture 69" descr="A black background with a black squar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624BBD10-B836-CA0D-C4B3-64DEB383C7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92807" y="4082881"/>
                    <a:ext cx="781388" cy="78138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EC69200-FA87-EB0D-4CCB-F23DAE7D2B63}"/>
                  </a:ext>
                </a:extLst>
              </p:cNvPr>
              <p:cNvGrpSpPr/>
              <p:nvPr/>
            </p:nvGrpSpPr>
            <p:grpSpPr>
              <a:xfrm>
                <a:off x="6803019" y="3914221"/>
                <a:ext cx="2746285" cy="2054962"/>
                <a:chOff x="6803019" y="3914221"/>
                <a:chExt cx="2746285" cy="2054962"/>
              </a:xfrm>
            </p:grpSpPr>
            <p:sp>
              <p:nvSpPr>
                <p:cNvPr id="63" name="object 17">
                  <a:extLst>
                    <a:ext uri="{FF2B5EF4-FFF2-40B4-BE49-F238E27FC236}">
                      <a16:creationId xmlns:a16="http://schemas.microsoft.com/office/drawing/2014/main" id="{4CB422AB-D9FA-3E3D-A4BB-112E6E1A8FD5}"/>
                    </a:ext>
                  </a:extLst>
                </p:cNvPr>
                <p:cNvSpPr txBox="1"/>
                <p:nvPr/>
              </p:nvSpPr>
              <p:spPr>
                <a:xfrm>
                  <a:off x="6803019" y="5340166"/>
                  <a:ext cx="2746285" cy="629017"/>
                </a:xfrm>
                <a:prstGeom prst="rect">
                  <a:avLst/>
                </a:prstGeom>
              </p:spPr>
              <p:txBody>
                <a:bodyPr vert="horz" wrap="square" lIns="0" tIns="13334" rIns="0" bIns="0" rtlCol="0">
                  <a:spAutoFit/>
                </a:bodyPr>
                <a:lstStyle/>
                <a:p>
                  <a:pPr algn="ctr" defTabSz="1130838">
                    <a:spcBef>
                      <a:spcPts val="105"/>
                    </a:spcBef>
                    <a:spcAft>
                      <a:spcPts val="1200"/>
                    </a:spcAft>
                  </a:pPr>
                  <a:r>
                    <a:rPr lang="en-GB" sz="2000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Regulatory standards in core target markets</a:t>
                  </a: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0303F40-9B5E-C7CE-AB3C-F71F4E97A3C0}"/>
                    </a:ext>
                  </a:extLst>
                </p:cNvPr>
                <p:cNvGrpSpPr/>
                <p:nvPr/>
              </p:nvGrpSpPr>
              <p:grpSpPr>
                <a:xfrm>
                  <a:off x="7552714" y="3914221"/>
                  <a:ext cx="1246894" cy="1246894"/>
                  <a:chOff x="4695961" y="3786035"/>
                  <a:chExt cx="1375080" cy="1375080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87E76476-BB8A-14E0-B8B0-A709AF1108F8}"/>
                      </a:ext>
                    </a:extLst>
                  </p:cNvPr>
                  <p:cNvSpPr/>
                  <p:nvPr/>
                </p:nvSpPr>
                <p:spPr>
                  <a:xfrm>
                    <a:off x="4695961" y="3786035"/>
                    <a:ext cx="1375080" cy="1375080"/>
                  </a:xfrm>
                  <a:prstGeom prst="ellipse">
                    <a:avLst/>
                  </a:prstGeom>
                  <a:solidFill>
                    <a:srgbClr val="CD235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66" name="Picture 65" descr="A black background with a black squar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9F998CF-C473-1BA2-D54C-F5C6678953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92807" y="4082881"/>
                    <a:ext cx="781388" cy="781388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725F2D0A-D759-92B2-6A08-AA831BDDEC08}"/>
              </a:ext>
            </a:extLst>
          </p:cNvPr>
          <p:cNvSpPr/>
          <p:nvPr/>
        </p:nvSpPr>
        <p:spPr>
          <a:xfrm>
            <a:off x="376952" y="7275858"/>
            <a:ext cx="19350196" cy="2763491"/>
          </a:xfrm>
          <a:prstGeom prst="rect">
            <a:avLst/>
          </a:prstGeom>
          <a:solidFill>
            <a:schemeClr val="bg1"/>
          </a:solidFill>
          <a:ln w="9525">
            <a:solidFill>
              <a:srgbClr val="CD235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8FF532E6-1D73-7969-DFD4-4DEA1343C2F1}"/>
              </a:ext>
            </a:extLst>
          </p:cNvPr>
          <p:cNvSpPr/>
          <p:nvPr/>
        </p:nvSpPr>
        <p:spPr>
          <a:xfrm rot="10800000">
            <a:off x="3443828" y="6550449"/>
            <a:ext cx="13216444" cy="597452"/>
          </a:xfrm>
          <a:prstGeom prst="triangle">
            <a:avLst/>
          </a:prstGeom>
          <a:solidFill>
            <a:srgbClr val="32C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99A3164-720C-E299-6E95-BD2E8E7EAA79}"/>
              </a:ext>
            </a:extLst>
          </p:cNvPr>
          <p:cNvSpPr>
            <a:spLocks/>
          </p:cNvSpPr>
          <p:nvPr/>
        </p:nvSpPr>
        <p:spPr>
          <a:xfrm>
            <a:off x="376951" y="7275859"/>
            <a:ext cx="19350196" cy="776165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The Raspberry Pi Integrator Programme helps embedded customers navigate complicated regulatory compliance issues </a:t>
            </a:r>
          </a:p>
        </p:txBody>
      </p:sp>
      <p:grpSp>
        <p:nvGrpSpPr>
          <p:cNvPr id="5121" name="Group 5120">
            <a:extLst>
              <a:ext uri="{FF2B5EF4-FFF2-40B4-BE49-F238E27FC236}">
                <a16:creationId xmlns:a16="http://schemas.microsoft.com/office/drawing/2014/main" id="{82CD0513-5A88-2119-8840-430C255DF6CC}"/>
              </a:ext>
            </a:extLst>
          </p:cNvPr>
          <p:cNvGrpSpPr/>
          <p:nvPr/>
        </p:nvGrpSpPr>
        <p:grpSpPr>
          <a:xfrm>
            <a:off x="5653355" y="8377963"/>
            <a:ext cx="3923118" cy="1323439"/>
            <a:chOff x="5285325" y="8377963"/>
            <a:chExt cx="3923118" cy="132343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8C9EC6D-1D5A-9064-DDC7-21B21034C530}"/>
                </a:ext>
              </a:extLst>
            </p:cNvPr>
            <p:cNvSpPr>
              <a:spLocks/>
            </p:cNvSpPr>
            <p:nvPr/>
          </p:nvSpPr>
          <p:spPr>
            <a:xfrm>
              <a:off x="5285325" y="8821332"/>
              <a:ext cx="436700" cy="436700"/>
            </a:xfrm>
            <a:prstGeom prst="ellipse">
              <a:avLst/>
            </a:prstGeom>
            <a:solidFill>
              <a:srgbClr val="2CAE8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✔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0B1785-ED79-824F-8928-2D06BB0A8E5F}"/>
                </a:ext>
              </a:extLst>
            </p:cNvPr>
            <p:cNvSpPr txBox="1">
              <a:spLocks/>
            </p:cNvSpPr>
            <p:nvPr/>
          </p:nvSpPr>
          <p:spPr>
            <a:xfrm>
              <a:off x="5879680" y="8377963"/>
              <a:ext cx="3328763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000" dirty="0">
                  <a:latin typeface="Roboto" panose="02000000000000000000" pitchFamily="2" charset="0"/>
                  <a:ea typeface="Roboto" panose="02000000000000000000" pitchFamily="2" charset="0"/>
                </a:rPr>
                <a:t>Bring OEM </a:t>
              </a:r>
              <a:r>
                <a:rPr lang="en-GB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products based on Raspberry Pi to market faster, </a:t>
              </a:r>
              <a:r>
                <a:rPr lang="en-GB" sz="2000" dirty="0">
                  <a:latin typeface="Roboto" panose="02000000000000000000" pitchFamily="2" charset="0"/>
                  <a:ea typeface="Roboto" panose="02000000000000000000" pitchFamily="2" charset="0"/>
                </a:rPr>
                <a:t>with </a:t>
              </a:r>
              <a:r>
                <a:rPr lang="en-GB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lower fixed overheads</a:t>
              </a:r>
              <a:endParaRPr lang="en-US" sz="20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01FE5245-931A-5AE9-AA12-4B835F09250E}"/>
              </a:ext>
            </a:extLst>
          </p:cNvPr>
          <p:cNvGrpSpPr/>
          <p:nvPr/>
        </p:nvGrpSpPr>
        <p:grpSpPr>
          <a:xfrm>
            <a:off x="10457765" y="8377963"/>
            <a:ext cx="3923117" cy="1323439"/>
            <a:chOff x="9734127" y="8377963"/>
            <a:chExt cx="3923117" cy="1323439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192647E-A1D1-9568-1B3A-B81BEEEDE91C}"/>
                </a:ext>
              </a:extLst>
            </p:cNvPr>
            <p:cNvSpPr>
              <a:spLocks/>
            </p:cNvSpPr>
            <p:nvPr/>
          </p:nvSpPr>
          <p:spPr>
            <a:xfrm>
              <a:off x="9734127" y="8821332"/>
              <a:ext cx="436700" cy="436700"/>
            </a:xfrm>
            <a:prstGeom prst="ellipse">
              <a:avLst/>
            </a:prstGeom>
            <a:solidFill>
              <a:srgbClr val="2CAE8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✔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5964B5D-22E0-B440-B411-243BF7218D6E}"/>
                </a:ext>
              </a:extLst>
            </p:cNvPr>
            <p:cNvSpPr txBox="1">
              <a:spLocks/>
            </p:cNvSpPr>
            <p:nvPr/>
          </p:nvSpPr>
          <p:spPr>
            <a:xfrm>
              <a:off x="10328481" y="8377963"/>
              <a:ext cx="3328763" cy="1323439"/>
            </a:xfrm>
            <a:prstGeom prst="rect">
              <a:avLst/>
            </a:prstGeom>
            <a:noFill/>
          </p:spPr>
          <p:txBody>
            <a:bodyPr wrap="square" rIns="36000" rtlCol="0" anchor="ctr">
              <a:spAutoFit/>
            </a:bodyPr>
            <a:lstStyle/>
            <a:p>
              <a:r>
                <a:rPr lang="en-GB" sz="2000" dirty="0">
                  <a:latin typeface="Roboto" panose="02000000000000000000" pitchFamily="2" charset="0"/>
                  <a:ea typeface="Roboto" panose="02000000000000000000" pitchFamily="2" charset="0"/>
                </a:rPr>
                <a:t>Access to </a:t>
              </a: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certificates and conformity documents via Raspberry Pi’s </a:t>
              </a:r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Product Information Portal</a:t>
              </a:r>
            </a:p>
          </p:txBody>
        </p:sp>
      </p:grpSp>
      <p:grpSp>
        <p:nvGrpSpPr>
          <p:cNvPr id="5120" name="Group 5119">
            <a:extLst>
              <a:ext uri="{FF2B5EF4-FFF2-40B4-BE49-F238E27FC236}">
                <a16:creationId xmlns:a16="http://schemas.microsoft.com/office/drawing/2014/main" id="{7EBC7D9A-FCD2-35B3-DCBB-F17C9ABE565F}"/>
              </a:ext>
            </a:extLst>
          </p:cNvPr>
          <p:cNvGrpSpPr/>
          <p:nvPr/>
        </p:nvGrpSpPr>
        <p:grpSpPr>
          <a:xfrm>
            <a:off x="15262174" y="8377963"/>
            <a:ext cx="3923117" cy="1323439"/>
            <a:chOff x="15560892" y="8377963"/>
            <a:chExt cx="3923117" cy="1323439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ADADC04-BCC3-4E3B-4129-B32DDDC95E3B}"/>
                </a:ext>
              </a:extLst>
            </p:cNvPr>
            <p:cNvSpPr>
              <a:spLocks/>
            </p:cNvSpPr>
            <p:nvPr/>
          </p:nvSpPr>
          <p:spPr>
            <a:xfrm>
              <a:off x="15560892" y="8821332"/>
              <a:ext cx="436700" cy="436700"/>
            </a:xfrm>
            <a:prstGeom prst="ellipse">
              <a:avLst/>
            </a:prstGeom>
            <a:solidFill>
              <a:srgbClr val="2CAE8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✔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128A52A-BA85-122C-BB1E-3CC966809735}"/>
                </a:ext>
              </a:extLst>
            </p:cNvPr>
            <p:cNvSpPr txBox="1">
              <a:spLocks/>
            </p:cNvSpPr>
            <p:nvPr/>
          </p:nvSpPr>
          <p:spPr>
            <a:xfrm>
              <a:off x="16155246" y="8377963"/>
              <a:ext cx="3328763" cy="1323439"/>
            </a:xfrm>
            <a:prstGeom prst="rect">
              <a:avLst/>
            </a:prstGeom>
            <a:noFill/>
          </p:spPr>
          <p:txBody>
            <a:bodyPr wrap="square" rIns="36000" rtlCol="0" anchor="ctr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Access to the same test engineers </a:t>
              </a: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who worked on regulatory compliance testing of the base product</a:t>
              </a:r>
              <a:endParaRPr lang="en-US" sz="20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545A51-0C6F-5A92-7F51-2F106F4AC7D2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30838"/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89" dirty="0">
                <a:latin typeface="Roboto" panose="02000000000000000000" pitchFamily="2" charset="0"/>
                <a:ea typeface="Roboto" panose="02000000000000000000" pitchFamily="2" charset="0"/>
              </a:rPr>
              <a:t>March 2024</a:t>
            </a:r>
          </a:p>
        </p:txBody>
      </p:sp>
      <p:pic>
        <p:nvPicPr>
          <p:cNvPr id="21" name="Graphic 20" descr="Target Audience outline">
            <a:extLst>
              <a:ext uri="{FF2B5EF4-FFF2-40B4-BE49-F238E27FC236}">
                <a16:creationId xmlns:a16="http://schemas.microsoft.com/office/drawing/2014/main" id="{01128477-C4B8-712A-7CBE-261EF49E2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0162" y="4109807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677AE9-8823-AF5C-7160-2A808792B0AB}"/>
              </a:ext>
            </a:extLst>
          </p:cNvPr>
          <p:cNvSpPr txBox="1"/>
          <p:nvPr/>
        </p:nvSpPr>
        <p:spPr>
          <a:xfrm>
            <a:off x="376953" y="3618087"/>
            <a:ext cx="93986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buClr>
                <a:srgbClr val="2CAE83"/>
              </a:buClr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Raspberry Pi insources many of its compliance activities, including global market access</a:t>
            </a:r>
          </a:p>
          <a:p>
            <a:pPr marL="342900" indent="-342900" algn="l">
              <a:spcBef>
                <a:spcPts val="1200"/>
              </a:spcBef>
              <a:buClr>
                <a:srgbClr val="2CAE83"/>
              </a:buClr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Outsourced test providers are used where required by the regulatory regime</a:t>
            </a:r>
          </a:p>
          <a:p>
            <a:pPr marL="342900" indent="-342900" algn="l">
              <a:spcBef>
                <a:spcPts val="1200"/>
              </a:spcBef>
              <a:buClr>
                <a:srgbClr val="2CAE83"/>
              </a:buClr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Compliance support is made available to OEM customers, either directly from the compliance team, or via the Raspberry Pi Integrator Programme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585BBB-465A-E6C2-8954-091CCBA5FD22}"/>
              </a:ext>
            </a:extLst>
          </p:cNvPr>
          <p:cNvGrpSpPr/>
          <p:nvPr/>
        </p:nvGrpSpPr>
        <p:grpSpPr>
          <a:xfrm>
            <a:off x="2410407" y="5593408"/>
            <a:ext cx="5331759" cy="666408"/>
            <a:chOff x="1563832" y="5642194"/>
            <a:chExt cx="5331759" cy="666408"/>
          </a:xfrm>
        </p:grpSpPr>
        <p:pic>
          <p:nvPicPr>
            <p:cNvPr id="5122" name="Picture 2" descr="UL (safety organization) - Wikipedia">
              <a:extLst>
                <a:ext uri="{FF2B5EF4-FFF2-40B4-BE49-F238E27FC236}">
                  <a16:creationId xmlns:a16="http://schemas.microsoft.com/office/drawing/2014/main" id="{545BA8B4-4B8A-3815-BB5E-6D151945B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832" y="5642194"/>
              <a:ext cx="1622088" cy="66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78EFE9-93A3-A4AC-A972-3895A6B7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65988" y="5807094"/>
              <a:ext cx="1704340" cy="3366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E30D64-B59C-FAD8-C460-AC2738AE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0396" y="5652801"/>
              <a:ext cx="645195" cy="64519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4CC76F0-8D89-E70E-6FF9-957DC67F6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076" y="8644768"/>
            <a:ext cx="4555533" cy="7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3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5F8BD0E0-6485-B550-EE53-8125A8F14E47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3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Direct to OEM Case Study: Heathrow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56D1DEE-62DA-0C56-8B00-81BB5C156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38622"/>
              </p:ext>
            </p:extLst>
          </p:nvPr>
        </p:nvGraphicFramePr>
        <p:xfrm>
          <a:off x="366713" y="1225551"/>
          <a:ext cx="4687895" cy="50053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87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538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Challenge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Refresh of </a:t>
                      </a:r>
                      <a:r>
                        <a:rPr lang="en-US" sz="2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3000+ </a:t>
                      </a:r>
                      <a:r>
                        <a:rPr lang="en-GB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Flight Information Display Systems (FIDS</a:t>
                      </a:r>
                      <a:r>
                        <a:rPr lang="en-GB" sz="2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 </a:t>
                      </a: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across Heathrow estate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Replacing ten-year-old technology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Improve look and performance without increasing cost</a:t>
                      </a:r>
                    </a:p>
                  </a:txBody>
                  <a:tcPr marL="113081" marR="113081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2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6DF5A6C-7BDA-2218-4D7B-BEE43FAD0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98715"/>
              </p:ext>
            </p:extLst>
          </p:nvPr>
        </p:nvGraphicFramePr>
        <p:xfrm>
          <a:off x="376952" y="6446839"/>
          <a:ext cx="4687895" cy="36369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87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696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Partnerships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Long-term relationship with SHARP/NEC FIDS team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Support by Heathrow Displays Product Owner</a:t>
                      </a:r>
                    </a:p>
                  </a:txBody>
                  <a:tcPr marL="113081" marR="113081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A5F49B23-B1E9-A8C0-0B66-780DBE3AC0B6}"/>
              </a:ext>
            </a:extLst>
          </p:cNvPr>
          <p:cNvGrpSpPr/>
          <p:nvPr/>
        </p:nvGrpSpPr>
        <p:grpSpPr>
          <a:xfrm>
            <a:off x="12045506" y="7678937"/>
            <a:ext cx="3385713" cy="704451"/>
            <a:chOff x="10046656" y="8845774"/>
            <a:chExt cx="3158289" cy="6571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2C0854-BC9C-2FD4-39B2-AA0238829741}"/>
                </a:ext>
              </a:extLst>
            </p:cNvPr>
            <p:cNvSpPr/>
            <p:nvPr/>
          </p:nvSpPr>
          <p:spPr>
            <a:xfrm>
              <a:off x="10046656" y="8845774"/>
              <a:ext cx="3158289" cy="657132"/>
            </a:xfrm>
            <a:prstGeom prst="rect">
              <a:avLst/>
            </a:prstGeom>
            <a:solidFill>
              <a:schemeClr val="bg1">
                <a:lumMod val="9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170A6F3-9D61-D3A1-F260-DDB3E77AC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50587" y="9078858"/>
              <a:ext cx="2550424" cy="21678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8B04CAD-84FF-0402-2AC9-4B175C98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6357" y="6729881"/>
            <a:ext cx="4067743" cy="3591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06D0C-FC00-EE20-5DF1-0664B71E2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5371" y="1225550"/>
            <a:ext cx="5392016" cy="3773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ED02FC-2FF2-76BC-F866-4C2CFEAB4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5506" y="4705562"/>
            <a:ext cx="4403688" cy="2647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45576-6683-4452-B97E-42FB24349FA8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0C2DF-6C90-8660-1702-58B64F8D03CD}"/>
              </a:ext>
            </a:extLst>
          </p:cNvPr>
          <p:cNvSpPr/>
          <p:nvPr/>
        </p:nvSpPr>
        <p:spPr>
          <a:xfrm>
            <a:off x="5329098" y="1225550"/>
            <a:ext cx="3088312" cy="8821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59D69-5C82-0E2F-56F6-C1030B8585A8}"/>
              </a:ext>
            </a:extLst>
          </p:cNvPr>
          <p:cNvSpPr txBox="1">
            <a:spLocks/>
          </p:cNvSpPr>
          <p:nvPr/>
        </p:nvSpPr>
        <p:spPr>
          <a:xfrm>
            <a:off x="5329098" y="1720323"/>
            <a:ext cx="3088312" cy="475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Why Raspberry Pi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F39D7-D582-1930-1774-C2854D72CD2D}"/>
              </a:ext>
            </a:extLst>
          </p:cNvPr>
          <p:cNvCxnSpPr>
            <a:cxnSpLocks/>
          </p:cNvCxnSpPr>
          <p:nvPr/>
        </p:nvCxnSpPr>
        <p:spPr>
          <a:xfrm>
            <a:off x="5623293" y="2429220"/>
            <a:ext cx="2499922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611A34-F599-E82C-1874-8CD3FA0233E2}"/>
              </a:ext>
            </a:extLst>
          </p:cNvPr>
          <p:cNvSpPr txBox="1"/>
          <p:nvPr/>
        </p:nvSpPr>
        <p:spPr>
          <a:xfrm>
            <a:off x="5390665" y="2722286"/>
            <a:ext cx="2948266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Flexible, adaptable and secure 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Can be remotely monitored, managed and updated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Low acquisition cost – cost-effective hardware, no license fee for Raspberry Pi OS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Low ongoing cost – reliable, low power consumption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Longevity – available through at least 2034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8750A-6D9C-328F-B6F8-8ADF5CC6037A}"/>
              </a:ext>
            </a:extLst>
          </p:cNvPr>
          <p:cNvSpPr/>
          <p:nvPr/>
        </p:nvSpPr>
        <p:spPr>
          <a:xfrm>
            <a:off x="8688119" y="1225550"/>
            <a:ext cx="3088312" cy="8821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4BD9B-3050-C560-49A8-A39E7D110CB1}"/>
              </a:ext>
            </a:extLst>
          </p:cNvPr>
          <p:cNvSpPr txBox="1">
            <a:spLocks/>
          </p:cNvSpPr>
          <p:nvPr/>
        </p:nvSpPr>
        <p:spPr>
          <a:xfrm>
            <a:off x="8688119" y="1720323"/>
            <a:ext cx="3088312" cy="475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The Opportunity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0F7926-ADBE-9BFB-2161-D60C8A510F00}"/>
              </a:ext>
            </a:extLst>
          </p:cNvPr>
          <p:cNvCxnSpPr>
            <a:cxnSpLocks/>
          </p:cNvCxnSpPr>
          <p:nvPr/>
        </p:nvCxnSpPr>
        <p:spPr>
          <a:xfrm>
            <a:off x="8982314" y="2429220"/>
            <a:ext cx="2499922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BA8CC4-E934-3B60-A4C1-4F9F3F6B7A12}"/>
              </a:ext>
            </a:extLst>
          </p:cNvPr>
          <p:cNvSpPr txBox="1"/>
          <p:nvPr/>
        </p:nvSpPr>
        <p:spPr>
          <a:xfrm>
            <a:off x="8749686" y="2722286"/>
            <a:ext cx="2948266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Hundreds of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isplays being installed across Terminals 3 and 4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Further roll-out across Terminals 2 and 5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Opportunity to upgrade 300+ Baggage Information Display Systems (BIDS)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Presentations to other airports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Expand the relationship with SHARP/NEC</a:t>
            </a:r>
          </a:p>
        </p:txBody>
      </p:sp>
    </p:spTree>
    <p:extLst>
      <p:ext uri="{BB962C8B-B14F-4D97-AF65-F5344CB8AC3E}">
        <p14:creationId xmlns:p14="http://schemas.microsoft.com/office/powerpoint/2010/main" val="227231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4F2B5-E43D-56AC-922B-DD67A31B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A79501-83CC-57FD-5E67-1B933884008E}"/>
              </a:ext>
            </a:extLst>
          </p:cNvPr>
          <p:cNvSpPr/>
          <p:nvPr/>
        </p:nvSpPr>
        <p:spPr>
          <a:xfrm>
            <a:off x="1" y="1241197"/>
            <a:ext cx="3443612" cy="9103781"/>
          </a:xfrm>
          <a:prstGeom prst="rect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0838"/>
            <a:endParaRPr lang="en-US" sz="22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BACDFD15-3CF4-FE94-07EF-808567BD9E4F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Raspberry Pi is the leader in versatile 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E4FB5-BE5C-7085-583F-D3282AD4F8D9}"/>
              </a:ext>
            </a:extLst>
          </p:cNvPr>
          <p:cNvSpPr txBox="1"/>
          <p:nvPr/>
        </p:nvSpPr>
        <p:spPr>
          <a:xfrm>
            <a:off x="3098840" y="844868"/>
            <a:ext cx="184731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0838"/>
            <a:endParaRPr lang="en-US" sz="2226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505BC4-A278-4416-4CC6-3FEDED5A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777" y="4835938"/>
            <a:ext cx="2666329" cy="163747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0D0815-621B-E316-B9E0-FCB9ED780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24081"/>
              </p:ext>
            </p:extLst>
          </p:nvPr>
        </p:nvGraphicFramePr>
        <p:xfrm>
          <a:off x="3632089" y="1241199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0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Award-winning designer of </a:t>
                      </a:r>
                      <a:r>
                        <a:rPr lang="en-US" sz="2500" b="1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general-purpose computing platforms </a:t>
                      </a:r>
                      <a:r>
                        <a:rPr lang="en-US" sz="2500" b="0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addressing a $21bn market</a:t>
                      </a: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626DF6A-6C64-19AA-57A1-BAF5E9680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68705"/>
              </p:ext>
            </p:extLst>
          </p:nvPr>
        </p:nvGraphicFramePr>
        <p:xfrm>
          <a:off x="3632089" y="2758824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1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High-performance, low-cost products </a:t>
                      </a:r>
                      <a:r>
                        <a:rPr lang="en-US" sz="25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provide superior functionality for a diverse range</a:t>
                      </a:r>
                      <a:br>
                        <a:rPr lang="en-US" sz="25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25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of applications</a:t>
                      </a: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F299E81-2224-3E83-9E02-41A5688E8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45136"/>
              </p:ext>
            </p:extLst>
          </p:nvPr>
        </p:nvGraphicFramePr>
        <p:xfrm>
          <a:off x="3632089" y="4285567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1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Exceptional brand awareness, loyal community and strong OEM customer base. </a:t>
                      </a:r>
                      <a:r>
                        <a:rPr lang="en-US" sz="2500" b="0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Trusted by  millions of individual users and thousands of enterprises</a:t>
                      </a: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5443E06-1E55-659C-413B-B97ABF448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77231"/>
              </p:ext>
            </p:extLst>
          </p:nvPr>
        </p:nvGraphicFramePr>
        <p:xfrm>
          <a:off x="3632089" y="5878490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1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Decade-long track record of revenue growth</a:t>
                      </a:r>
                      <a:r>
                        <a:rPr lang="en-US" sz="2500" b="0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profitability and cash generation at scale</a:t>
                      </a: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53D9ACE-76AF-0A1F-2244-7B9232E57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034641"/>
              </p:ext>
            </p:extLst>
          </p:nvPr>
        </p:nvGraphicFramePr>
        <p:xfrm>
          <a:off x="3632089" y="7446623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1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Seasoned, founder-led team</a:t>
                      </a:r>
                      <a:r>
                        <a:rPr lang="en-US" sz="2500" b="0" i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with deep industry expertise</a:t>
                      </a: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CD5D350-EF6E-B7E0-9BB4-60B87C66D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62838"/>
              </p:ext>
            </p:extLst>
          </p:nvPr>
        </p:nvGraphicFramePr>
        <p:xfrm>
          <a:off x="3632089" y="8964248"/>
          <a:ext cx="16095058" cy="1380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9015">
                  <a:extLst>
                    <a:ext uri="{9D8B030D-6E8A-4147-A177-3AD203B41FA5}">
                      <a16:colId xmlns:a16="http://schemas.microsoft.com/office/drawing/2014/main" val="1646531409"/>
                    </a:ext>
                  </a:extLst>
                </a:gridCol>
                <a:gridCol w="1464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73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i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Pct val="120000"/>
                      </a:pPr>
                      <a:r>
                        <a:rPr lang="en-US" sz="25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Raspberry Pi’s commercial success is complemented by </a:t>
                      </a:r>
                      <a:r>
                        <a:rPr lang="en-US" sz="2500" b="1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strong ESG credentials</a:t>
                      </a:r>
                      <a:endParaRPr lang="en-US" sz="25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113086" marT="111305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6799AF0B-C6A0-1869-E81C-0C39D01CB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010" y="2993771"/>
            <a:ext cx="905140" cy="905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159A36-3F4B-FCCA-8F6E-1B54E324A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071" y="4428756"/>
            <a:ext cx="938054" cy="10450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3DC585-1E9A-EB9C-F7E8-E84561563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244" y="6046301"/>
            <a:ext cx="781711" cy="9874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848774-EC6F-A054-8FBD-85FD2F738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101" y="7680304"/>
            <a:ext cx="575997" cy="9133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EDF19F-6B75-9AF1-D77E-8923415C8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016" y="9269983"/>
            <a:ext cx="798168" cy="7981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A1126D-04D5-F295-1C3A-C2F95651D8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1633" y="1588231"/>
            <a:ext cx="565466" cy="779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C3A2C-C557-9770-C657-EB076344B54F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31128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E29747A7-8612-2C15-FF98-27195892C2FC}"/>
              </a:ext>
            </a:extLst>
          </p:cNvPr>
          <p:cNvSpPr txBox="1">
            <a:spLocks/>
          </p:cNvSpPr>
          <p:nvPr/>
        </p:nvSpPr>
        <p:spPr>
          <a:xfrm>
            <a:off x="635288" y="4155969"/>
            <a:ext cx="705456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50" b="1" i="0">
                <a:solidFill>
                  <a:srgbClr val="6DB74B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en-US" sz="6000" b="0" spc="-40">
                <a:solidFill>
                  <a:srgbClr val="FFFFFF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43012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7D847F-10A3-F2F9-D1A7-2387A5AC29F7}"/>
              </a:ext>
            </a:extLst>
          </p:cNvPr>
          <p:cNvSpPr/>
          <p:nvPr/>
        </p:nvSpPr>
        <p:spPr>
          <a:xfrm>
            <a:off x="5295592" y="2125663"/>
            <a:ext cx="4676120" cy="7021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1BF3E7-507F-7C32-ED61-C5081169639C}"/>
              </a:ext>
            </a:extLst>
          </p:cNvPr>
          <p:cNvSpPr/>
          <p:nvPr/>
        </p:nvSpPr>
        <p:spPr>
          <a:xfrm>
            <a:off x="378488" y="2124127"/>
            <a:ext cx="4676120" cy="7021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BBE203-8177-6E77-1460-57235338B864}"/>
              </a:ext>
            </a:extLst>
          </p:cNvPr>
          <p:cNvSpPr/>
          <p:nvPr/>
        </p:nvSpPr>
        <p:spPr>
          <a:xfrm>
            <a:off x="15021492" y="2125663"/>
            <a:ext cx="4676120" cy="7021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DAC310-E83B-B6D5-4303-7B42F96A1B4F}"/>
              </a:ext>
            </a:extLst>
          </p:cNvPr>
          <p:cNvSpPr/>
          <p:nvPr/>
        </p:nvSpPr>
        <p:spPr>
          <a:xfrm>
            <a:off x="10149175" y="2124127"/>
            <a:ext cx="4676120" cy="7021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5F8BD0E0-6485-B550-EE53-8125A8F14E47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defRPr/>
            </a:pPr>
            <a:r>
              <a:rPr lang="en-US" sz="2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Raspberry Pi's ESG pillars </a:t>
            </a:r>
            <a:endParaRPr kumimoji="0" lang="en-US" sz="223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39A899-D04B-E460-5927-5B66299AAF49}"/>
              </a:ext>
            </a:extLst>
          </p:cNvPr>
          <p:cNvCxnSpPr>
            <a:cxnSpLocks/>
          </p:cNvCxnSpPr>
          <p:nvPr/>
        </p:nvCxnSpPr>
        <p:spPr>
          <a:xfrm>
            <a:off x="1152354" y="3602038"/>
            <a:ext cx="3128389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F09D4D-532E-9778-6626-1108369783A6}"/>
              </a:ext>
            </a:extLst>
          </p:cNvPr>
          <p:cNvSpPr txBox="1">
            <a:spLocks/>
          </p:cNvSpPr>
          <p:nvPr/>
        </p:nvSpPr>
        <p:spPr>
          <a:xfrm>
            <a:off x="366713" y="2467888"/>
            <a:ext cx="46878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i="0" dirty="0">
                <a:effectLst/>
                <a:latin typeface="Roboto" panose="02000000000000000000" pitchFamily="2" charset="0"/>
              </a:rPr>
              <a:t>The smallest</a:t>
            </a:r>
            <a:br>
              <a:rPr lang="en-US" sz="2400" b="1" i="0" dirty="0">
                <a:effectLst/>
                <a:latin typeface="Roboto" panose="02000000000000000000" pitchFamily="2" charset="0"/>
              </a:rPr>
            </a:br>
            <a:r>
              <a:rPr lang="en-US" sz="2400" b="1" i="0" dirty="0">
                <a:effectLst/>
                <a:latin typeface="Roboto" panose="02000000000000000000" pitchFamily="2" charset="0"/>
              </a:rPr>
              <a:t>resource</a:t>
            </a:r>
            <a:r>
              <a:rPr lang="en-US" sz="2400" b="1" dirty="0">
                <a:latin typeface="Roboto" panose="02000000000000000000" pitchFamily="2" charset="0"/>
              </a:rPr>
              <a:t> </a:t>
            </a:r>
            <a:r>
              <a:rPr lang="en-US" sz="2400" b="1" i="0" dirty="0">
                <a:effectLst/>
                <a:latin typeface="Roboto" panose="02000000000000000000" pitchFamily="2" charset="0"/>
              </a:rPr>
              <a:t>footprint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40AEC-98FC-707A-1815-5535C2E273E4}"/>
              </a:ext>
            </a:extLst>
          </p:cNvPr>
          <p:cNvSpPr txBox="1"/>
          <p:nvPr/>
        </p:nvSpPr>
        <p:spPr>
          <a:xfrm>
            <a:off x="1152354" y="3803853"/>
            <a:ext cx="3128389" cy="45397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7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Our computers are more efficient to manufacture, and consume less energy, than legacy desktop and embedded PCs</a:t>
            </a:r>
            <a:endParaRPr lang="en-US" sz="1700" dirty="0"/>
          </a:p>
          <a:p>
            <a:pPr algn="l"/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Compared to a traditional desktop PC: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&gt;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90% less wastewater</a:t>
            </a:r>
            <a:br>
              <a:rPr lang="en-US" sz="17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on PCB manufacture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&gt;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85% less electrical power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during normal operation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98% less shipping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000000"/>
              </a:solidFill>
              <a:latin typeface="Roboto" panose="02000000000000000000" pitchFamily="2" charset="0"/>
              <a:ea typeface="Roboto"/>
              <a:cs typeface="Roboto"/>
            </a:endParaRPr>
          </a:p>
          <a:p>
            <a:pPr marL="12065" algn="l"/>
            <a:endParaRPr lang="en-US" sz="1700" dirty="0">
              <a:latin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27053-A7EC-34DD-F0B3-D76BB767475F}"/>
              </a:ext>
            </a:extLst>
          </p:cNvPr>
          <p:cNvSpPr txBox="1">
            <a:spLocks/>
          </p:cNvSpPr>
          <p:nvPr/>
        </p:nvSpPr>
        <p:spPr>
          <a:xfrm>
            <a:off x="5834828" y="2515509"/>
            <a:ext cx="359764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Funding computer science education 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D204B1-1643-1175-CD35-41FD32369A99}"/>
              </a:ext>
            </a:extLst>
          </p:cNvPr>
          <p:cNvCxnSpPr>
            <a:cxnSpLocks/>
          </p:cNvCxnSpPr>
          <p:nvPr/>
        </p:nvCxnSpPr>
        <p:spPr>
          <a:xfrm>
            <a:off x="5850032" y="3602038"/>
            <a:ext cx="3567241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903704-18C0-A924-6AE4-6A57BC0BCC04}"/>
              </a:ext>
            </a:extLst>
          </p:cNvPr>
          <p:cNvSpPr txBox="1"/>
          <p:nvPr/>
        </p:nvSpPr>
        <p:spPr>
          <a:xfrm>
            <a:off x="5708714" y="3809218"/>
            <a:ext cx="3849877" cy="50629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The 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Foundation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focuses on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algn="l"/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Engaging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millions of young people in learning computing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Enabling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every school to offer students opportunity to study computing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Understanding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how young people learn about computing and use that knowledge to increase online learning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dirty="0">
              <a:latin typeface="Roboto"/>
              <a:ea typeface="Roboto"/>
              <a:cs typeface="Robot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Roboto"/>
                <a:ea typeface="Roboto"/>
                <a:cs typeface="Roboto"/>
              </a:rPr>
              <a:t>Code Club and CoderDojo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dirty="0">
              <a:latin typeface="Roboto"/>
              <a:ea typeface="Roboto"/>
              <a:cs typeface="Robot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Roboto"/>
                <a:ea typeface="Roboto"/>
                <a:cs typeface="Roboto"/>
              </a:rPr>
              <a:t>The European Astro Pi Challenge and the Raspberry Pi Computing Education Research Centre</a:t>
            </a:r>
            <a:endParaRPr lang="en-US" sz="1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1D35D5-A6C8-FD5D-6CF3-9710B012A9AD}"/>
              </a:ext>
            </a:extLst>
          </p:cNvPr>
          <p:cNvSpPr txBox="1">
            <a:spLocks/>
          </p:cNvSpPr>
          <p:nvPr/>
        </p:nvSpPr>
        <p:spPr>
          <a:xfrm>
            <a:off x="10838449" y="2467888"/>
            <a:ext cx="344122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2D2D2D"/>
                </a:solidFill>
                <a:latin typeface="Roboto"/>
                <a:ea typeface="Roboto"/>
                <a:cs typeface="Roboto"/>
              </a:rPr>
              <a:t>Powering start-ups</a:t>
            </a:r>
            <a:br>
              <a:rPr lang="en-US" sz="2400" b="1" dirty="0">
                <a:solidFill>
                  <a:srgbClr val="2D2D2D"/>
                </a:solidFill>
                <a:latin typeface="Roboto"/>
                <a:ea typeface="Roboto"/>
                <a:cs typeface="Roboto"/>
              </a:rPr>
            </a:br>
            <a:r>
              <a:rPr lang="en-US" sz="2400" b="1" dirty="0">
                <a:solidFill>
                  <a:srgbClr val="2D2D2D"/>
                </a:solidFill>
                <a:latin typeface="Roboto"/>
                <a:ea typeface="Roboto"/>
                <a:cs typeface="Roboto"/>
              </a:rPr>
              <a:t>and scale-ups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7E51F4-3DAE-E5F3-87AE-F203E18FFAFB}"/>
              </a:ext>
            </a:extLst>
          </p:cNvPr>
          <p:cNvCxnSpPr>
            <a:cxnSpLocks/>
          </p:cNvCxnSpPr>
          <p:nvPr/>
        </p:nvCxnSpPr>
        <p:spPr>
          <a:xfrm>
            <a:off x="10689021" y="3602038"/>
            <a:ext cx="3678620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969D8C-B9E9-6FA9-BDC6-8F2EEE29DC56}"/>
              </a:ext>
            </a:extLst>
          </p:cNvPr>
          <p:cNvSpPr txBox="1"/>
          <p:nvPr/>
        </p:nvSpPr>
        <p:spPr>
          <a:xfrm>
            <a:off x="10577954" y="3824598"/>
            <a:ext cx="3928887" cy="55861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Committed to helping businesses bring Raspberry Pi- powered products to market</a:t>
            </a:r>
            <a:endParaRPr lang="en-US" sz="1700" dirty="0"/>
          </a:p>
          <a:p>
            <a:pPr algn="l"/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 sz="1700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Raspberry Pi integrator </a:t>
            </a:r>
            <a:r>
              <a:rPr lang="en-US" sz="1700" b="1" dirty="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programme</a:t>
            </a:r>
            <a:r>
              <a:rPr lang="en-US" sz="1700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helps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navigate compliance issues and makes it easier for companies 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to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bring new</a:t>
            </a:r>
            <a:r>
              <a:rPr lang="en-US" sz="170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,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exciting products </a:t>
            </a:r>
            <a:r>
              <a:rPr lang="en-US" sz="170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to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consumers, 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in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less time and with lower overhead costs</a:t>
            </a:r>
            <a:endParaRPr lang="en-US" sz="1700" dirty="0">
              <a:latin typeface="Roboto"/>
              <a:ea typeface="Roboto"/>
              <a:cs typeface="Roboto"/>
            </a:endParaRPr>
          </a:p>
          <a:p>
            <a:pPr marL="342900" indent="-342900" algn="l">
              <a:buFont typeface="Arial"/>
              <a:buChar char="•"/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 sz="1700" b="1" dirty="0">
                <a:latin typeface="Roboto"/>
                <a:ea typeface="Roboto"/>
                <a:cs typeface="Roboto"/>
              </a:rPr>
              <a:t>Raspberry Pi Approved Design Partners </a:t>
            </a:r>
            <a:r>
              <a:rPr lang="en-US" sz="1700" dirty="0">
                <a:latin typeface="Roboto"/>
                <a:ea typeface="Roboto"/>
                <a:cs typeface="Roboto"/>
              </a:rPr>
              <a:t>support integration of Raspberry Pi products on a consultancy basis</a:t>
            </a:r>
          </a:p>
          <a:p>
            <a:pPr algn="l"/>
            <a:endParaRPr lang="en-US" sz="1700" dirty="0">
              <a:latin typeface="Roboto"/>
              <a:ea typeface="Roboto"/>
              <a:cs typeface="Roboto"/>
            </a:endParaRPr>
          </a:p>
          <a:p>
            <a:pPr algn="l"/>
            <a:r>
              <a:rPr lang="en-US" sz="1700" dirty="0">
                <a:latin typeface="Roboto"/>
                <a:ea typeface="Roboto"/>
                <a:cs typeface="Roboto"/>
              </a:rPr>
              <a:t>We review and approve each ADP to ensure that each has the necessary technical and commercial capabilities</a:t>
            </a:r>
            <a:endParaRPr lang="en-US" sz="1700" dirty="0"/>
          </a:p>
          <a:p>
            <a:pPr algn="l"/>
            <a:endParaRPr lang="en-US" sz="1700" dirty="0">
              <a:latin typeface="Roboto"/>
              <a:ea typeface="Roboto"/>
              <a:cs typeface="Roboto"/>
            </a:endParaRPr>
          </a:p>
          <a:p>
            <a:pPr algn="l"/>
            <a:endParaRPr lang="en-US" sz="1700" dirty="0">
              <a:latin typeface="Roboto"/>
              <a:ea typeface="Roboto"/>
              <a:cs typeface="Robo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B5172C-3D22-FDA1-E504-78D61D1A1F65}"/>
              </a:ext>
            </a:extLst>
          </p:cNvPr>
          <p:cNvSpPr txBox="1">
            <a:spLocks/>
          </p:cNvSpPr>
          <p:nvPr/>
        </p:nvSpPr>
        <p:spPr>
          <a:xfrm>
            <a:off x="15660164" y="2467888"/>
            <a:ext cx="344122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i="0" dirty="0">
                <a:effectLst/>
                <a:latin typeface="Roboto" panose="02000000000000000000" pitchFamily="2" charset="0"/>
              </a:rPr>
              <a:t>Enabling the developing world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9CDEBC-3841-FF1F-C47B-A0538F9F1107}"/>
              </a:ext>
            </a:extLst>
          </p:cNvPr>
          <p:cNvCxnSpPr>
            <a:cxnSpLocks/>
          </p:cNvCxnSpPr>
          <p:nvPr/>
        </p:nvCxnSpPr>
        <p:spPr>
          <a:xfrm>
            <a:off x="15535628" y="3602038"/>
            <a:ext cx="3647849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7C0F559-FE00-AFF2-2E6D-97C04C70EBD8}"/>
              </a:ext>
            </a:extLst>
          </p:cNvPr>
          <p:cNvSpPr txBox="1"/>
          <p:nvPr/>
        </p:nvSpPr>
        <p:spPr>
          <a:xfrm>
            <a:off x="15490981" y="3824598"/>
            <a:ext cx="3552842" cy="40164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We seek to ensure people 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anywhere in the world 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can have access to a Raspberry Pi by:</a:t>
            </a:r>
            <a:endParaRPr lang="en-US" sz="1700" dirty="0"/>
          </a:p>
          <a:p>
            <a:pPr algn="l"/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Supporting 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resellers in developing nations 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with </a:t>
            </a:r>
            <a:r>
              <a:rPr lang="en-US" sz="170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10 resellers in Central and South America, 17 in developing countries in Asia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Seeking resellers in </a:t>
            </a:r>
            <a:r>
              <a:rPr lang="en-US" sz="1700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African nations 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and working to support their activities in low and middle-income countries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, supported by The Foundation</a:t>
            </a:r>
            <a:endParaRPr lang="en-US" sz="1700" b="0" i="0" dirty="0">
              <a:solidFill>
                <a:srgbClr val="000000"/>
              </a:solidFill>
              <a:effectLst/>
              <a:latin typeface="Roboto"/>
              <a:ea typeface="Roboto"/>
              <a:cs typeface="Robot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BDC74E-F840-CAA3-F27C-502315F42961}"/>
              </a:ext>
            </a:extLst>
          </p:cNvPr>
          <p:cNvSpPr>
            <a:spLocks/>
          </p:cNvSpPr>
          <p:nvPr/>
        </p:nvSpPr>
        <p:spPr>
          <a:xfrm>
            <a:off x="372139" y="1225551"/>
            <a:ext cx="19583608" cy="696762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/>
          <a:p>
            <a:pPr algn="ctr" defTabSz="1507846" rtl="0">
              <a:defRPr/>
            </a:pPr>
            <a:r>
              <a:rPr lang="en-US" sz="2800" b="1" i="0" dirty="0">
                <a:effectLst/>
                <a:latin typeface="Roboto"/>
                <a:ea typeface="Roboto"/>
                <a:cs typeface="Roboto"/>
              </a:rPr>
              <a:t>Leading the world in low-power computing and </a:t>
            </a:r>
            <a:r>
              <a:rPr lang="en-US" sz="2800" b="1" dirty="0" err="1">
                <a:latin typeface="Roboto"/>
                <a:ea typeface="Roboto"/>
                <a:cs typeface="Roboto"/>
              </a:rPr>
              <a:t>democratising</a:t>
            </a:r>
            <a:r>
              <a:rPr lang="en-US" sz="2800" b="1" i="0" dirty="0">
                <a:effectLst/>
                <a:latin typeface="Roboto"/>
                <a:ea typeface="Roboto"/>
                <a:cs typeface="Roboto"/>
              </a:rPr>
              <a:t> technology</a:t>
            </a:r>
            <a:r>
              <a:rPr lang="en-US" sz="2800" b="1" dirty="0">
                <a:latin typeface="Roboto"/>
                <a:ea typeface="Roboto"/>
                <a:cs typeface="Roboto"/>
              </a:rPr>
              <a:t> </a:t>
            </a:r>
            <a:endParaRPr lang="en-US" sz="28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EE501-3161-6161-5562-44EB0AA58112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7DDFDF-918E-7CAE-7105-77B73F22CDAC}"/>
              </a:ext>
            </a:extLst>
          </p:cNvPr>
          <p:cNvSpPr/>
          <p:nvPr/>
        </p:nvSpPr>
        <p:spPr>
          <a:xfrm>
            <a:off x="366714" y="9529450"/>
            <a:ext cx="19358898" cy="785541"/>
          </a:xfrm>
          <a:prstGeom prst="rect">
            <a:avLst/>
          </a:prstGeom>
          <a:solidFill>
            <a:srgbClr val="32C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algn="ctr" defTabSz="1507846" rtl="0">
              <a:defRPr/>
            </a:pP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Awarded Green Economy Mark by London Stock Exchange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A8D8204-3DA8-F213-F5EE-812BF924F00E}"/>
              </a:ext>
            </a:extLst>
          </p:cNvPr>
          <p:cNvSpPr>
            <a:spLocks/>
          </p:cNvSpPr>
          <p:nvPr/>
        </p:nvSpPr>
        <p:spPr>
          <a:xfrm>
            <a:off x="4747983" y="9708666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FB52F-6969-B280-9BA7-D738DD61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896" y="9602695"/>
            <a:ext cx="570493" cy="6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A04EE200-C5AA-1B3C-16CD-8FEEDBD7D6E0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Raspberry Pi’s technology leadership, exclusive IP and integrated software platform drive significant competitive moats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DDF8E2-B4D7-0B94-7285-329EDB17AFA3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defTabSz="1130838"/>
            <a:r>
              <a:rPr lang="en-US" sz="989" b="1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50">
                <a:latin typeface="Roboto"/>
                <a:ea typeface="Roboto"/>
                <a:cs typeface="Roboto"/>
              </a:rPr>
              <a:t>September 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6D7FC1-24FF-2724-59F6-C4B919882D8F}"/>
              </a:ext>
            </a:extLst>
          </p:cNvPr>
          <p:cNvSpPr>
            <a:spLocks/>
          </p:cNvSpPr>
          <p:nvPr/>
        </p:nvSpPr>
        <p:spPr>
          <a:xfrm>
            <a:off x="376951" y="3738321"/>
            <a:ext cx="19389447" cy="4330372"/>
          </a:xfrm>
          <a:prstGeom prst="rect">
            <a:avLst/>
          </a:prstGeom>
          <a:noFill/>
          <a:ln w="31750" cap="flat" cmpd="sng" algn="ctr">
            <a:solidFill>
              <a:srgbClr val="CD2355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8BAD97-066F-87D1-C18F-22841984C8BA}"/>
              </a:ext>
            </a:extLst>
          </p:cNvPr>
          <p:cNvSpPr/>
          <p:nvPr/>
        </p:nvSpPr>
        <p:spPr>
          <a:xfrm>
            <a:off x="696748" y="3986914"/>
            <a:ext cx="3566160" cy="3840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728000" rIns="180000" rtlCol="0" anchor="t"/>
          <a:lstStyle/>
          <a:p>
            <a:pPr algn="ctr"/>
            <a:endParaRPr lang="en-US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D82B0F-17A8-6313-54F1-D04ABA7B0190}"/>
              </a:ext>
            </a:extLst>
          </p:cNvPr>
          <p:cNvSpPr>
            <a:spLocks/>
          </p:cNvSpPr>
          <p:nvPr/>
        </p:nvSpPr>
        <p:spPr>
          <a:xfrm>
            <a:off x="337702" y="2673742"/>
            <a:ext cx="19428697" cy="890990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38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Twelve years of building the Raspberry Pi value proposition across hardware, software and the community</a:t>
            </a:r>
            <a:endParaRPr kumimoji="0" lang="en-US" sz="263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A7371A-481F-199A-5A54-315ECF6C2279}"/>
              </a:ext>
            </a:extLst>
          </p:cNvPr>
          <p:cNvSpPr/>
          <p:nvPr/>
        </p:nvSpPr>
        <p:spPr>
          <a:xfrm>
            <a:off x="336423" y="8817240"/>
            <a:ext cx="19428697" cy="1471565"/>
          </a:xfrm>
          <a:prstGeom prst="rect">
            <a:avLst/>
          </a:prstGeom>
          <a:solidFill>
            <a:srgbClr val="2CAE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Strong Product </a:t>
            </a:r>
            <a:b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A8675A-2247-609E-188B-19CEE732E0FD}"/>
              </a:ext>
            </a:extLst>
          </p:cNvPr>
          <p:cNvSpPr txBox="1">
            <a:spLocks/>
          </p:cNvSpPr>
          <p:nvPr/>
        </p:nvSpPr>
        <p:spPr>
          <a:xfrm>
            <a:off x="918500" y="4298816"/>
            <a:ext cx="3122656" cy="10849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Unique DNA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Cultivating the best engineering talent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8B5929-B291-2587-31B3-44805D175F68}"/>
              </a:ext>
            </a:extLst>
          </p:cNvPr>
          <p:cNvSpPr txBox="1">
            <a:spLocks/>
          </p:cNvSpPr>
          <p:nvPr/>
        </p:nvSpPr>
        <p:spPr>
          <a:xfrm>
            <a:off x="918500" y="6260178"/>
            <a:ext cx="3122656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Truly end-to-end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engineering organization covering the value chain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339E20-13CF-EE2E-D425-E14D7CF13D48}"/>
              </a:ext>
            </a:extLst>
          </p:cNvPr>
          <p:cNvGrpSpPr/>
          <p:nvPr/>
        </p:nvGrpSpPr>
        <p:grpSpPr>
          <a:xfrm>
            <a:off x="334634" y="1995557"/>
            <a:ext cx="19431764" cy="801618"/>
            <a:chOff x="8106822" y="1843548"/>
            <a:chExt cx="3890457" cy="770340"/>
          </a:xfrm>
          <a:noFill/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5DC85BAB-0A5D-558E-CE02-3EB1298A3646}"/>
                </a:ext>
              </a:extLst>
            </p:cNvPr>
            <p:cNvSpPr/>
            <p:nvPr/>
          </p:nvSpPr>
          <p:spPr>
            <a:xfrm>
              <a:off x="8106822" y="1843548"/>
              <a:ext cx="3890457" cy="662475"/>
            </a:xfrm>
            <a:prstGeom prst="trapezoid">
              <a:avLst>
                <a:gd name="adj" fmla="val 783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AB3317-E39D-1683-E338-FBD7F605623B}"/>
                </a:ext>
              </a:extLst>
            </p:cNvPr>
            <p:cNvSpPr/>
            <p:nvPr/>
          </p:nvSpPr>
          <p:spPr>
            <a:xfrm>
              <a:off x="8106822" y="2506023"/>
              <a:ext cx="3890457" cy="107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266C125-7D0A-BDBA-FCF9-0B945F6DF274}"/>
              </a:ext>
            </a:extLst>
          </p:cNvPr>
          <p:cNvSpPr/>
          <p:nvPr/>
        </p:nvSpPr>
        <p:spPr>
          <a:xfrm>
            <a:off x="4144920" y="8817240"/>
            <a:ext cx="3717011" cy="147156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algn="l"/>
            <a:r>
              <a:rPr lang="en-US" sz="2400" b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Broad Range </a:t>
            </a:r>
            <a:br>
              <a:rPr lang="en-US" sz="2400" b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b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of Revenue Sources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F8FECD-7FCE-AE2F-CFBC-03F1A6813167}"/>
              </a:ext>
            </a:extLst>
          </p:cNvPr>
          <p:cNvSpPr/>
          <p:nvPr/>
        </p:nvSpPr>
        <p:spPr>
          <a:xfrm>
            <a:off x="8193545" y="8817240"/>
            <a:ext cx="3717011" cy="147156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Strong Innovation Capabilities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E62A14-5E3C-FB3C-BD52-6F647FD4C3FF}"/>
              </a:ext>
            </a:extLst>
          </p:cNvPr>
          <p:cNvSpPr/>
          <p:nvPr/>
        </p:nvSpPr>
        <p:spPr>
          <a:xfrm>
            <a:off x="12122106" y="8817240"/>
            <a:ext cx="3717011" cy="147156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 Barriers to Entry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20F352-EC0F-98C6-0C23-E5A1E6F3C123}"/>
              </a:ext>
            </a:extLst>
          </p:cNvPr>
          <p:cNvSpPr/>
          <p:nvPr/>
        </p:nvSpPr>
        <p:spPr>
          <a:xfrm>
            <a:off x="16050667" y="8817240"/>
            <a:ext cx="3717011" cy="147156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De-risking of </a:t>
            </a:r>
            <a:b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Long-term Growth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431930E-1BC4-2AB8-D5DE-00E48E28A322}"/>
              </a:ext>
            </a:extLst>
          </p:cNvPr>
          <p:cNvSpPr>
            <a:spLocks/>
          </p:cNvSpPr>
          <p:nvPr/>
        </p:nvSpPr>
        <p:spPr>
          <a:xfrm>
            <a:off x="494079" y="9334672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15465BA-9A8F-AE06-A7B3-A3EAEDE0A313}"/>
              </a:ext>
            </a:extLst>
          </p:cNvPr>
          <p:cNvSpPr>
            <a:spLocks/>
          </p:cNvSpPr>
          <p:nvPr/>
        </p:nvSpPr>
        <p:spPr>
          <a:xfrm>
            <a:off x="4262908" y="9334672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91996F9-F49F-7DBC-E155-6DC5EC45D3B8}"/>
              </a:ext>
            </a:extLst>
          </p:cNvPr>
          <p:cNvSpPr>
            <a:spLocks/>
          </p:cNvSpPr>
          <p:nvPr/>
        </p:nvSpPr>
        <p:spPr>
          <a:xfrm>
            <a:off x="8351201" y="9334672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5CBCEB6-8324-7575-8E91-99F14CE43593}"/>
              </a:ext>
            </a:extLst>
          </p:cNvPr>
          <p:cNvSpPr>
            <a:spLocks/>
          </p:cNvSpPr>
          <p:nvPr/>
        </p:nvSpPr>
        <p:spPr>
          <a:xfrm>
            <a:off x="12309476" y="9334672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3DAA426-F282-EC57-2AB8-CC1C4CDA48BE}"/>
              </a:ext>
            </a:extLst>
          </p:cNvPr>
          <p:cNvSpPr>
            <a:spLocks/>
          </p:cNvSpPr>
          <p:nvPr/>
        </p:nvSpPr>
        <p:spPr>
          <a:xfrm>
            <a:off x="16163290" y="9334672"/>
            <a:ext cx="436700" cy="43670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A6D0C6B-F1A3-5BF3-25C1-C7C29E77BB60}"/>
              </a:ext>
            </a:extLst>
          </p:cNvPr>
          <p:cNvSpPr/>
          <p:nvPr/>
        </p:nvSpPr>
        <p:spPr>
          <a:xfrm rot="10800000">
            <a:off x="1616238" y="7917131"/>
            <a:ext cx="1155591" cy="512704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3F2745-C109-AB64-E06D-EB5E574B0506}"/>
              </a:ext>
            </a:extLst>
          </p:cNvPr>
          <p:cNvSpPr/>
          <p:nvPr/>
        </p:nvSpPr>
        <p:spPr>
          <a:xfrm>
            <a:off x="4464197" y="3986914"/>
            <a:ext cx="3566160" cy="3840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728000" rIns="180000" rtlCol="0" anchor="t"/>
          <a:lstStyle/>
          <a:p>
            <a:pPr algn="ctr"/>
            <a:endParaRPr lang="en-US" sz="20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5854F6-0274-3C1B-CF8B-FD8E7A8B5978}"/>
              </a:ext>
            </a:extLst>
          </p:cNvPr>
          <p:cNvSpPr txBox="1">
            <a:spLocks/>
          </p:cNvSpPr>
          <p:nvPr/>
        </p:nvSpPr>
        <p:spPr>
          <a:xfrm>
            <a:off x="4622553" y="4298816"/>
            <a:ext cx="3249449" cy="1054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Entrepreneurial mindset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Placing engineers at the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forefront of innovation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576C62-1FDE-889D-F4D9-39E5886159FF}"/>
              </a:ext>
            </a:extLst>
          </p:cNvPr>
          <p:cNvSpPr txBox="1">
            <a:spLocks/>
          </p:cNvSpPr>
          <p:nvPr/>
        </p:nvSpPr>
        <p:spPr>
          <a:xfrm>
            <a:off x="4685949" y="6260178"/>
            <a:ext cx="312265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Raspberry Pi OS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Software complements hardware offering </a:t>
            </a: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C4D8DCDA-8610-BCE2-9CE2-B3117E027BB1}"/>
              </a:ext>
            </a:extLst>
          </p:cNvPr>
          <p:cNvSpPr/>
          <p:nvPr/>
        </p:nvSpPr>
        <p:spPr>
          <a:xfrm rot="10800000">
            <a:off x="5546587" y="7917131"/>
            <a:ext cx="1155591" cy="512704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EB5CFAB-8D75-00E6-FC0A-BABE7C6EE028}"/>
              </a:ext>
            </a:extLst>
          </p:cNvPr>
          <p:cNvSpPr/>
          <p:nvPr/>
        </p:nvSpPr>
        <p:spPr>
          <a:xfrm>
            <a:off x="8231646" y="3986914"/>
            <a:ext cx="3566160" cy="3840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728000" rIns="180000" rtlCol="0" anchor="t"/>
          <a:lstStyle/>
          <a:p>
            <a:pPr algn="ctr"/>
            <a:endParaRPr lang="en-US" sz="20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8F95E3-7971-2419-1D4B-27C8A4D34FBF}"/>
              </a:ext>
            </a:extLst>
          </p:cNvPr>
          <p:cNvSpPr/>
          <p:nvPr/>
        </p:nvSpPr>
        <p:spPr>
          <a:xfrm>
            <a:off x="15766545" y="3986914"/>
            <a:ext cx="3566160" cy="3840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728000" rIns="180000" rtlCol="0" anchor="t"/>
          <a:lstStyle/>
          <a:p>
            <a:pPr algn="ctr"/>
            <a:endParaRPr lang="en-US" sz="20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A98C177-FC44-6A8C-ED7E-7C3F7500C7A2}"/>
              </a:ext>
            </a:extLst>
          </p:cNvPr>
          <p:cNvSpPr/>
          <p:nvPr/>
        </p:nvSpPr>
        <p:spPr>
          <a:xfrm>
            <a:off x="11997971" y="3986914"/>
            <a:ext cx="3566160" cy="3840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728000" rIns="180000" rtlCol="0" anchor="t"/>
          <a:lstStyle/>
          <a:p>
            <a:pPr algn="ctr"/>
            <a:endParaRPr lang="en-US" sz="20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4A86EF-230E-0565-3961-07A2B3945CC8}"/>
              </a:ext>
            </a:extLst>
          </p:cNvPr>
          <p:cNvSpPr txBox="1">
            <a:spLocks/>
          </p:cNvSpPr>
          <p:nvPr/>
        </p:nvSpPr>
        <p:spPr>
          <a:xfrm>
            <a:off x="8406088" y="4298816"/>
            <a:ext cx="3217276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Fabless chip designer 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Able to create and develop its own silicon ecosystem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2A930D-70A8-AF51-5447-0B6B295F5A76}"/>
              </a:ext>
            </a:extLst>
          </p:cNvPr>
          <p:cNvSpPr txBox="1">
            <a:spLocks/>
          </p:cNvSpPr>
          <p:nvPr/>
        </p:nvSpPr>
        <p:spPr>
          <a:xfrm>
            <a:off x="8453398" y="6260178"/>
            <a:ext cx="312265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Integrated design ethos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brings high alignment and efficiency</a:t>
            </a: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AE44449E-309D-402E-8583-01459202F107}"/>
              </a:ext>
            </a:extLst>
          </p:cNvPr>
          <p:cNvSpPr/>
          <p:nvPr/>
        </p:nvSpPr>
        <p:spPr>
          <a:xfrm rot="10800000">
            <a:off x="9425722" y="7917131"/>
            <a:ext cx="1155591" cy="512704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C50FFF4-208C-FD72-0378-0AD6DC3E7101}"/>
              </a:ext>
            </a:extLst>
          </p:cNvPr>
          <p:cNvSpPr txBox="1">
            <a:spLocks/>
          </p:cNvSpPr>
          <p:nvPr/>
        </p:nvSpPr>
        <p:spPr>
          <a:xfrm>
            <a:off x="12015878" y="4298816"/>
            <a:ext cx="353034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Collaborative silicon </a:t>
            </a:r>
            <a:b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with exclusive supply arrangements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0E2AA1-FC07-2587-F4DD-513F91FCA996}"/>
              </a:ext>
            </a:extLst>
          </p:cNvPr>
          <p:cNvSpPr txBox="1">
            <a:spLocks/>
          </p:cNvSpPr>
          <p:nvPr/>
        </p:nvSpPr>
        <p:spPr>
          <a:xfrm>
            <a:off x="12219723" y="6260178"/>
            <a:ext cx="312265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Strong community 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with exceptional brand awareness and unique network effects</a:t>
            </a: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9E7D14F0-387D-1736-EC61-58236D2078C3}"/>
              </a:ext>
            </a:extLst>
          </p:cNvPr>
          <p:cNvSpPr/>
          <p:nvPr/>
        </p:nvSpPr>
        <p:spPr>
          <a:xfrm rot="10800000">
            <a:off x="13165584" y="7917131"/>
            <a:ext cx="1155591" cy="512704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F270E1D-67D1-8DEA-6D22-D795747F06DD}"/>
              </a:ext>
            </a:extLst>
          </p:cNvPr>
          <p:cNvSpPr txBox="1">
            <a:spLocks/>
          </p:cNvSpPr>
          <p:nvPr/>
        </p:nvSpPr>
        <p:spPr>
          <a:xfrm>
            <a:off x="15988297" y="4298816"/>
            <a:ext cx="3122656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First-party IP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offers independence and a fast time to market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BE0AD72-1512-DC05-2DAC-6F26122D5575}"/>
              </a:ext>
            </a:extLst>
          </p:cNvPr>
          <p:cNvSpPr txBox="1">
            <a:spLocks/>
          </p:cNvSpPr>
          <p:nvPr/>
        </p:nvSpPr>
        <p:spPr>
          <a:xfrm>
            <a:off x="15842990" y="6260178"/>
            <a:ext cx="341327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Fully compliant </a:t>
            </a:r>
          </a:p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with clear documentation and long-term support</a:t>
            </a: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3B8CA177-8A2D-6E9F-44C9-D7D7DBE67AA3}"/>
              </a:ext>
            </a:extLst>
          </p:cNvPr>
          <p:cNvSpPr/>
          <p:nvPr/>
        </p:nvSpPr>
        <p:spPr>
          <a:xfrm rot="10800000">
            <a:off x="16971829" y="7917131"/>
            <a:ext cx="1155591" cy="512704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D02D6C6-143B-669E-CA55-11654807DD25}"/>
              </a:ext>
            </a:extLst>
          </p:cNvPr>
          <p:cNvCxnSpPr>
            <a:cxnSpLocks/>
            <a:stCxn id="32" idx="1"/>
          </p:cNvCxnSpPr>
          <p:nvPr/>
        </p:nvCxnSpPr>
        <p:spPr>
          <a:xfrm>
            <a:off x="696748" y="5906957"/>
            <a:ext cx="18710604" cy="0"/>
          </a:xfrm>
          <a:prstGeom prst="line">
            <a:avLst/>
          </a:prstGeom>
          <a:ln w="228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F7F99E39-7346-2D04-6F25-229A2FC31409}"/>
              </a:ext>
            </a:extLst>
          </p:cNvPr>
          <p:cNvSpPr>
            <a:spLocks/>
          </p:cNvSpPr>
          <p:nvPr/>
        </p:nvSpPr>
        <p:spPr>
          <a:xfrm>
            <a:off x="601508" y="3841752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AED4868-BC3A-8676-25ED-C0776F162143}"/>
              </a:ext>
            </a:extLst>
          </p:cNvPr>
          <p:cNvSpPr>
            <a:spLocks/>
          </p:cNvSpPr>
          <p:nvPr/>
        </p:nvSpPr>
        <p:spPr>
          <a:xfrm>
            <a:off x="601508" y="5848863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82E0631-DB8D-8507-DC12-18078491A6E4}"/>
              </a:ext>
            </a:extLst>
          </p:cNvPr>
          <p:cNvSpPr>
            <a:spLocks/>
          </p:cNvSpPr>
          <p:nvPr/>
        </p:nvSpPr>
        <p:spPr>
          <a:xfrm>
            <a:off x="4338223" y="3841752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78BE13-B2BE-D2A9-1174-987D77868829}"/>
              </a:ext>
            </a:extLst>
          </p:cNvPr>
          <p:cNvSpPr>
            <a:spLocks/>
          </p:cNvSpPr>
          <p:nvPr/>
        </p:nvSpPr>
        <p:spPr>
          <a:xfrm>
            <a:off x="4338223" y="5848863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22E30F3-3640-B1BD-FB3C-943A1698D957}"/>
              </a:ext>
            </a:extLst>
          </p:cNvPr>
          <p:cNvSpPr>
            <a:spLocks/>
          </p:cNvSpPr>
          <p:nvPr/>
        </p:nvSpPr>
        <p:spPr>
          <a:xfrm>
            <a:off x="8062639" y="3841752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5EBD937-1427-864C-F73C-E31425995B57}"/>
              </a:ext>
            </a:extLst>
          </p:cNvPr>
          <p:cNvSpPr>
            <a:spLocks/>
          </p:cNvSpPr>
          <p:nvPr/>
        </p:nvSpPr>
        <p:spPr>
          <a:xfrm>
            <a:off x="8062639" y="5848863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0A2BE29-4FE3-CEEE-745D-8D6E6437D6FF}"/>
              </a:ext>
            </a:extLst>
          </p:cNvPr>
          <p:cNvSpPr>
            <a:spLocks/>
          </p:cNvSpPr>
          <p:nvPr/>
        </p:nvSpPr>
        <p:spPr>
          <a:xfrm>
            <a:off x="11879078" y="3841752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C625586-9C8C-8C7E-19C5-47C5C9455DA9}"/>
              </a:ext>
            </a:extLst>
          </p:cNvPr>
          <p:cNvSpPr>
            <a:spLocks/>
          </p:cNvSpPr>
          <p:nvPr/>
        </p:nvSpPr>
        <p:spPr>
          <a:xfrm>
            <a:off x="11879078" y="5848863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364AAF8-08D0-8A2D-1C8C-36366F1124B2}"/>
              </a:ext>
            </a:extLst>
          </p:cNvPr>
          <p:cNvSpPr>
            <a:spLocks/>
          </p:cNvSpPr>
          <p:nvPr/>
        </p:nvSpPr>
        <p:spPr>
          <a:xfrm>
            <a:off x="15606393" y="3841752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6B5F9E6-BB38-D12D-706D-8A38E6A38C3E}"/>
              </a:ext>
            </a:extLst>
          </p:cNvPr>
          <p:cNvSpPr>
            <a:spLocks/>
          </p:cNvSpPr>
          <p:nvPr/>
        </p:nvSpPr>
        <p:spPr>
          <a:xfrm>
            <a:off x="15606393" y="5848863"/>
            <a:ext cx="502703" cy="502703"/>
          </a:xfrm>
          <a:prstGeom prst="ellipse">
            <a:avLst/>
          </a:prstGeom>
          <a:solidFill>
            <a:srgbClr val="CD23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AA613-160E-8261-7440-0E9404D9B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01" y="1478124"/>
            <a:ext cx="3976698" cy="8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6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0B7613BB-E5AB-861B-D9A6-E70F8504A8EC}"/>
              </a:ext>
            </a:extLst>
          </p:cNvPr>
          <p:cNvSpPr txBox="1"/>
          <p:nvPr/>
        </p:nvSpPr>
        <p:spPr>
          <a:xfrm>
            <a:off x="13544295" y="3455804"/>
            <a:ext cx="6054165" cy="711188"/>
          </a:xfrm>
          <a:prstGeom prst="rect">
            <a:avLst/>
          </a:prstGeom>
          <a:solidFill>
            <a:srgbClr val="32C6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>
            <a:defPPr>
              <a:defRPr kern="0"/>
            </a:defPPr>
            <a:lvl1pPr algn="ctr">
              <a:tabLst>
                <a:tab pos="738188" algn="l"/>
              </a:tabLst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600"/>
              </a:spcBef>
              <a:buNone/>
            </a:pPr>
            <a:r>
              <a:rPr lang="en-US" dirty="0"/>
              <a:t>Strong network effects</a:t>
            </a: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19DEBDB0-E238-A9D8-DC0B-C8B2D9D0E417}"/>
              </a:ext>
            </a:extLst>
          </p:cNvPr>
          <p:cNvSpPr/>
          <p:nvPr/>
        </p:nvSpPr>
        <p:spPr>
          <a:xfrm rot="1800000">
            <a:off x="11255330" y="1500036"/>
            <a:ext cx="4999598" cy="3724974"/>
          </a:xfrm>
          <a:prstGeom prst="bentArrow">
            <a:avLst>
              <a:gd name="adj1" fmla="val 21616"/>
              <a:gd name="adj2" fmla="val 17006"/>
              <a:gd name="adj3" fmla="val 25000"/>
              <a:gd name="adj4" fmla="val 43750"/>
            </a:avLst>
          </a:prstGeom>
          <a:solidFill>
            <a:srgbClr val="32C69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8AC75-7F8C-A440-41AF-F89F9AC1C1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5642" y="3480567"/>
            <a:ext cx="6061330" cy="4320595"/>
          </a:xfrm>
          <a:prstGeom prst="rect">
            <a:avLst/>
          </a:prstGeom>
          <a:solidFill>
            <a:srgbClr val="EBEBEB"/>
          </a:solidFill>
          <a:ln w="9525" cmpd="sng">
            <a:noFill/>
          </a:ln>
        </p:spPr>
        <p:txBody>
          <a:bodyPr vert="horz" lIns="252000" tIns="288000" rIns="252000" rtlCol="0" anchor="t">
            <a:noAutofit/>
          </a:bodyPr>
          <a:lstStyle>
            <a:defPPr>
              <a:defRPr kern="0"/>
            </a:defPPr>
            <a:lvl1pPr marL="285750" indent="-28575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endParaRPr lang="en-US" sz="1800" dirty="0"/>
          </a:p>
        </p:txBody>
      </p:sp>
      <p:sp>
        <p:nvSpPr>
          <p:cNvPr id="24" name="Title Placeholder 3">
            <a:extLst>
              <a:ext uri="{FF2B5EF4-FFF2-40B4-BE49-F238E27FC236}">
                <a16:creationId xmlns:a16="http://schemas.microsoft.com/office/drawing/2014/main" id="{6CD521DF-46BD-A429-6E20-794380E35400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Software is a cornerstone of Raspberry Pi’s community and generates strong network effects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22F661D-D6A6-6F75-05C2-37616115C0FC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30838"/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89" dirty="0">
                <a:latin typeface="Roboto" panose="02000000000000000000" pitchFamily="2" charset="0"/>
                <a:ea typeface="Roboto" panose="02000000000000000000" pitchFamily="2" charset="0"/>
              </a:rPr>
              <a:t>March 2024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8A045A9-9AE3-E5B5-0B70-0BA89EB2BC32}"/>
              </a:ext>
            </a:extLst>
          </p:cNvPr>
          <p:cNvSpPr txBox="1"/>
          <p:nvPr/>
        </p:nvSpPr>
        <p:spPr>
          <a:xfrm>
            <a:off x="621657" y="4372607"/>
            <a:ext cx="582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bg1">
                  <a:lumMod val="50000"/>
                </a:schemeClr>
              </a:buClr>
              <a:defRPr/>
            </a:pPr>
            <a: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Software is critical when developing an </a:t>
            </a:r>
            <a:b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embedded application</a:t>
            </a:r>
          </a:p>
        </p:txBody>
      </p:sp>
      <p:pic>
        <p:nvPicPr>
          <p:cNvPr id="63" name="Picture 6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754569-D4C0-1651-B760-4DB81C575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55" y="5239767"/>
            <a:ext cx="795595" cy="79559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2ACD223-BFC0-125E-CFD3-3335F922F4BF}"/>
              </a:ext>
            </a:extLst>
          </p:cNvPr>
          <p:cNvGrpSpPr/>
          <p:nvPr/>
        </p:nvGrpSpPr>
        <p:grpSpPr>
          <a:xfrm>
            <a:off x="1396742" y="5124333"/>
            <a:ext cx="4439221" cy="617493"/>
            <a:chOff x="1474589" y="4227786"/>
            <a:chExt cx="4035655" cy="692895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id="{FDF78510-51B7-780D-3812-00E289EF76B4}"/>
                </a:ext>
              </a:extLst>
            </p:cNvPr>
            <p:cNvSpPr/>
            <p:nvPr/>
          </p:nvSpPr>
          <p:spPr>
            <a:xfrm>
              <a:off x="1474589" y="4227786"/>
              <a:ext cx="1374324" cy="692895"/>
            </a:xfrm>
            <a:prstGeom prst="wedgeEllipseCallout">
              <a:avLst>
                <a:gd name="adj1" fmla="val 52934"/>
                <a:gd name="adj2" fmla="val 80240"/>
              </a:avLst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latin typeface="Roboto" panose="02000000000000000000" pitchFamily="2" charset="0"/>
                  <a:ea typeface="Roboto" panose="02000000000000000000" pitchFamily="2" charset="0"/>
                </a:rPr>
                <a:t>Does it work?</a:t>
              </a:r>
            </a:p>
          </p:txBody>
        </p:sp>
        <p:sp>
          <p:nvSpPr>
            <p:cNvPr id="67" name="Speech Bubble: Oval 66">
              <a:extLst>
                <a:ext uri="{FF2B5EF4-FFF2-40B4-BE49-F238E27FC236}">
                  <a16:creationId xmlns:a16="http://schemas.microsoft.com/office/drawing/2014/main" id="{DFAF700E-464D-623F-BDC0-3AEB85170AC2}"/>
                </a:ext>
              </a:extLst>
            </p:cNvPr>
            <p:cNvSpPr>
              <a:spLocks/>
            </p:cNvSpPr>
            <p:nvPr/>
          </p:nvSpPr>
          <p:spPr>
            <a:xfrm>
              <a:off x="4135920" y="4227786"/>
              <a:ext cx="1374324" cy="692895"/>
            </a:xfrm>
            <a:prstGeom prst="wedgeEllipseCallout">
              <a:avLst>
                <a:gd name="adj1" fmla="val -57957"/>
                <a:gd name="adj2" fmla="val 80240"/>
              </a:avLst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latin typeface="Roboto" panose="02000000000000000000" pitchFamily="2" charset="0"/>
                  <a:ea typeface="Roboto" panose="02000000000000000000" pitchFamily="2" charset="0"/>
                </a:rPr>
                <a:t>Is it easy to use?</a:t>
              </a:r>
            </a:p>
          </p:txBody>
        </p:sp>
      </p:grp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ACA3589B-F1BB-F8E6-DAD2-1D1AE97CF092}"/>
              </a:ext>
            </a:extLst>
          </p:cNvPr>
          <p:cNvSpPr/>
          <p:nvPr/>
        </p:nvSpPr>
        <p:spPr>
          <a:xfrm>
            <a:off x="2498752" y="6354078"/>
            <a:ext cx="2235200" cy="603663"/>
          </a:xfrm>
          <a:prstGeom prst="wedgeEllipseCallout">
            <a:avLst>
              <a:gd name="adj1" fmla="val 1025"/>
              <a:gd name="adj2" fmla="val -79723"/>
            </a:avLst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Is there support if I have problems?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10596C-71F8-CAB4-DF97-52AA61A4B3CA}"/>
              </a:ext>
            </a:extLst>
          </p:cNvPr>
          <p:cNvGrpSpPr/>
          <p:nvPr/>
        </p:nvGrpSpPr>
        <p:grpSpPr>
          <a:xfrm>
            <a:off x="841773" y="5898619"/>
            <a:ext cx="5549159" cy="617493"/>
            <a:chOff x="1006990" y="5288238"/>
            <a:chExt cx="5044690" cy="692895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id="{9EE91772-80B9-4B40-E067-189C04F7B8D7}"/>
                </a:ext>
              </a:extLst>
            </p:cNvPr>
            <p:cNvSpPr>
              <a:spLocks/>
            </p:cNvSpPr>
            <p:nvPr/>
          </p:nvSpPr>
          <p:spPr>
            <a:xfrm>
              <a:off x="4578219" y="5288238"/>
              <a:ext cx="1473461" cy="692895"/>
            </a:xfrm>
            <a:prstGeom prst="wedgeEllipseCallout">
              <a:avLst>
                <a:gd name="adj1" fmla="val -84293"/>
                <a:gd name="adj2" fmla="val -4990"/>
              </a:avLst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>
                  <a:latin typeface="Roboto" panose="02000000000000000000" pitchFamily="2" charset="0"/>
                  <a:ea typeface="Roboto" panose="02000000000000000000" pitchFamily="2" charset="0"/>
                </a:rPr>
                <a:t>Is it secure?</a:t>
              </a:r>
              <a:endParaRPr lang="en-US" sz="1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" name="Speech Bubble: Oval 71">
              <a:extLst>
                <a:ext uri="{FF2B5EF4-FFF2-40B4-BE49-F238E27FC236}">
                  <a16:creationId xmlns:a16="http://schemas.microsoft.com/office/drawing/2014/main" id="{C33F4605-B2E7-5912-7D41-4D5060E2ED54}"/>
                </a:ext>
              </a:extLst>
            </p:cNvPr>
            <p:cNvSpPr>
              <a:spLocks/>
            </p:cNvSpPr>
            <p:nvPr/>
          </p:nvSpPr>
          <p:spPr>
            <a:xfrm>
              <a:off x="1006990" y="5288238"/>
              <a:ext cx="1473461" cy="692895"/>
            </a:xfrm>
            <a:prstGeom prst="wedgeEllipseCallout">
              <a:avLst>
                <a:gd name="adj1" fmla="val 80657"/>
                <a:gd name="adj2" fmla="val -4990"/>
              </a:avLst>
            </a:prstGeom>
            <a:solidFill>
              <a:srgbClr val="CD2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latin typeface="Roboto" panose="02000000000000000000" pitchFamily="2" charset="0"/>
                  <a:ea typeface="Roboto" panose="02000000000000000000" pitchFamily="2" charset="0"/>
                </a:rPr>
                <a:t>Do I trust the supplier? </a:t>
              </a:r>
            </a:p>
          </p:txBody>
        </p:sp>
      </p:grpSp>
      <p:sp>
        <p:nvSpPr>
          <p:cNvPr id="45" name="Arrow: Bent 44">
            <a:extLst>
              <a:ext uri="{FF2B5EF4-FFF2-40B4-BE49-F238E27FC236}">
                <a16:creationId xmlns:a16="http://schemas.microsoft.com/office/drawing/2014/main" id="{3F552614-60A1-23CF-83B0-33ECD0E5338C}"/>
              </a:ext>
            </a:extLst>
          </p:cNvPr>
          <p:cNvSpPr/>
          <p:nvPr/>
        </p:nvSpPr>
        <p:spPr>
          <a:xfrm rot="12600000">
            <a:off x="3297517" y="5485722"/>
            <a:ext cx="4999598" cy="3724974"/>
          </a:xfrm>
          <a:prstGeom prst="bentArrow">
            <a:avLst>
              <a:gd name="adj1" fmla="val 21616"/>
              <a:gd name="adj2" fmla="val 17006"/>
              <a:gd name="adj3" fmla="val 25000"/>
              <a:gd name="adj4" fmla="val 43750"/>
            </a:avLst>
          </a:prstGeom>
          <a:solidFill>
            <a:srgbClr val="32C69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962E5-35A1-5DEE-BC6B-CF2A7622AF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05369" y="3480567"/>
            <a:ext cx="6061330" cy="4320595"/>
          </a:xfrm>
          <a:prstGeom prst="rect">
            <a:avLst/>
          </a:prstGeom>
          <a:solidFill>
            <a:srgbClr val="EBEBEB"/>
          </a:solidFill>
          <a:ln w="9525" cmpd="sng">
            <a:noFill/>
          </a:ln>
        </p:spPr>
        <p:txBody>
          <a:bodyPr vert="horz" lIns="252000" tIns="288000" rIns="252000" rtlCol="0" anchor="t">
            <a:noAutofit/>
          </a:bodyPr>
          <a:lstStyle>
            <a:defPPr>
              <a:defRPr kern="0"/>
            </a:defPPr>
            <a:lvl1pPr marL="285750" indent="-28575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endParaRPr lang="en-US" sz="1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DFF8A33-7107-9C5B-CBCD-C4CC5058FB14}"/>
              </a:ext>
            </a:extLst>
          </p:cNvPr>
          <p:cNvSpPr txBox="1"/>
          <p:nvPr/>
        </p:nvSpPr>
        <p:spPr>
          <a:xfrm>
            <a:off x="7021384" y="4517835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bg1">
                  <a:lumMod val="50000"/>
                </a:schemeClr>
              </a:buClr>
              <a:defRPr/>
            </a:pPr>
            <a: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Raspberry Pi is a "Yes" to all of these questions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1280BC5-8CD6-C49F-ED22-77B23898015F}"/>
              </a:ext>
            </a:extLst>
          </p:cNvPr>
          <p:cNvSpPr txBox="1"/>
          <p:nvPr/>
        </p:nvSpPr>
        <p:spPr>
          <a:xfrm>
            <a:off x="7021384" y="5241784"/>
            <a:ext cx="5829300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Ease of use: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Robust driver support for platform hardware, showcased in Raspberry Pi </a:t>
            </a:r>
            <a:r>
              <a:rPr lang="en-US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Third-party OS support: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Raspberry Pi hardware platforms are supported by many other operating systems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Strong community: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Twelve years track record of working with the community to support their requirements</a:t>
            </a: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17E3E1B8-4F9B-1990-5989-976820C6766C}"/>
              </a:ext>
            </a:extLst>
          </p:cNvPr>
          <p:cNvSpPr/>
          <p:nvPr/>
        </p:nvSpPr>
        <p:spPr>
          <a:xfrm rot="12600000">
            <a:off x="10995294" y="5518209"/>
            <a:ext cx="4999598" cy="3724974"/>
          </a:xfrm>
          <a:prstGeom prst="bentArrow">
            <a:avLst>
              <a:gd name="adj1" fmla="val 21616"/>
              <a:gd name="adj2" fmla="val 17006"/>
              <a:gd name="adj3" fmla="val 25000"/>
              <a:gd name="adj4" fmla="val 43750"/>
            </a:avLst>
          </a:prstGeom>
          <a:solidFill>
            <a:srgbClr val="32C69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9351415-F4A7-7235-5163-AC644B9ADC9B}"/>
              </a:ext>
            </a:extLst>
          </p:cNvPr>
          <p:cNvSpPr txBox="1"/>
          <p:nvPr/>
        </p:nvSpPr>
        <p:spPr>
          <a:xfrm>
            <a:off x="6912534" y="3455804"/>
            <a:ext cx="6054165" cy="711188"/>
          </a:xfrm>
          <a:prstGeom prst="rect">
            <a:avLst/>
          </a:prstGeom>
          <a:solidFill>
            <a:srgbClr val="CD235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>
            <a:defPPr>
              <a:defRPr kern="0"/>
            </a:defPPr>
            <a:lvl1pPr algn="ctr">
              <a:tabLst>
                <a:tab pos="738188" algn="l"/>
              </a:tabLst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600"/>
              </a:spcBef>
              <a:buNone/>
            </a:pPr>
            <a:r>
              <a:rPr lang="en-US" dirty="0"/>
              <a:t>Raspberry Pi’s integrated software platform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9B623D-38F6-60A3-A02B-799F53CFF113}"/>
              </a:ext>
            </a:extLst>
          </p:cNvPr>
          <p:cNvSpPr txBox="1"/>
          <p:nvPr/>
        </p:nvSpPr>
        <p:spPr>
          <a:xfrm>
            <a:off x="4356821" y="8001144"/>
            <a:ext cx="4251831" cy="707886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…Resulting in top-of-mind awareness and brand visibility…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4A0D1F4-014F-B349-51BA-8F232F11501A}"/>
              </a:ext>
            </a:extLst>
          </p:cNvPr>
          <p:cNvSpPr/>
          <p:nvPr/>
        </p:nvSpPr>
        <p:spPr>
          <a:xfrm>
            <a:off x="6378744" y="8782829"/>
            <a:ext cx="495300" cy="495300"/>
          </a:xfrm>
          <a:prstGeom prst="ellipse">
            <a:avLst/>
          </a:prstGeom>
          <a:solidFill>
            <a:srgbClr val="32C69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88D18-CDE5-065C-9E77-F366C8EE48D1}"/>
              </a:ext>
            </a:extLst>
          </p:cNvPr>
          <p:cNvSpPr txBox="1"/>
          <p:nvPr/>
        </p:nvSpPr>
        <p:spPr>
          <a:xfrm>
            <a:off x="11608156" y="8001145"/>
            <a:ext cx="5144715" cy="707886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…Improving the value of Raspberry Pi’s integrated platform…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8D6360-B924-9F8D-6FD5-F543FF75364A}"/>
              </a:ext>
            </a:extLst>
          </p:cNvPr>
          <p:cNvSpPr/>
          <p:nvPr/>
        </p:nvSpPr>
        <p:spPr>
          <a:xfrm>
            <a:off x="14076521" y="8782830"/>
            <a:ext cx="495300" cy="495300"/>
          </a:xfrm>
          <a:prstGeom prst="ellipse">
            <a:avLst/>
          </a:prstGeom>
          <a:solidFill>
            <a:srgbClr val="32C69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3120C23F-E50E-6A52-E252-805FDD15AD5B}"/>
              </a:ext>
            </a:extLst>
          </p:cNvPr>
          <p:cNvSpPr/>
          <p:nvPr/>
        </p:nvSpPr>
        <p:spPr>
          <a:xfrm rot="1800000">
            <a:off x="3043396" y="1500036"/>
            <a:ext cx="4999598" cy="3724974"/>
          </a:xfrm>
          <a:prstGeom prst="bentArrow">
            <a:avLst>
              <a:gd name="adj1" fmla="val 21616"/>
              <a:gd name="adj2" fmla="val 17006"/>
              <a:gd name="adj3" fmla="val 25000"/>
              <a:gd name="adj4" fmla="val 43750"/>
            </a:avLst>
          </a:prstGeom>
          <a:solidFill>
            <a:srgbClr val="32C69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B787E6-C675-E6F9-C9D7-81F301C7BC75}"/>
              </a:ext>
            </a:extLst>
          </p:cNvPr>
          <p:cNvSpPr txBox="1"/>
          <p:nvPr/>
        </p:nvSpPr>
        <p:spPr>
          <a:xfrm>
            <a:off x="2908893" y="2126227"/>
            <a:ext cx="4251831" cy="707886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…Driving customers towards our integrated software offering…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A78093-ED0F-523E-BB70-62920C32A91A}"/>
              </a:ext>
            </a:extLst>
          </p:cNvPr>
          <p:cNvSpPr/>
          <p:nvPr/>
        </p:nvSpPr>
        <p:spPr>
          <a:xfrm>
            <a:off x="4540418" y="1446416"/>
            <a:ext cx="495300" cy="495300"/>
          </a:xfrm>
          <a:prstGeom prst="ellipse">
            <a:avLst/>
          </a:prstGeom>
          <a:solidFill>
            <a:srgbClr val="32C69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136DA7-DE9E-C3F3-2770-25242158AF8C}"/>
              </a:ext>
            </a:extLst>
          </p:cNvPr>
          <p:cNvSpPr txBox="1"/>
          <p:nvPr/>
        </p:nvSpPr>
        <p:spPr>
          <a:xfrm>
            <a:off x="10468860" y="2126227"/>
            <a:ext cx="5659187" cy="707886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…Building a stronger community, and generating more third-party collateral…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133A72-DC88-CA3C-DF2F-2D0DFDFFDCF5}"/>
              </a:ext>
            </a:extLst>
          </p:cNvPr>
          <p:cNvSpPr/>
          <p:nvPr/>
        </p:nvSpPr>
        <p:spPr>
          <a:xfrm>
            <a:off x="12719049" y="1446416"/>
            <a:ext cx="495300" cy="495300"/>
          </a:xfrm>
          <a:prstGeom prst="ellipse">
            <a:avLst/>
          </a:prstGeom>
          <a:solidFill>
            <a:srgbClr val="32C69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D8CA02-358A-828B-BB70-91EA02C6B8BB}"/>
              </a:ext>
            </a:extLst>
          </p:cNvPr>
          <p:cNvSpPr txBox="1"/>
          <p:nvPr/>
        </p:nvSpPr>
        <p:spPr>
          <a:xfrm>
            <a:off x="505637" y="3455804"/>
            <a:ext cx="6054165" cy="711188"/>
          </a:xfrm>
          <a:prstGeom prst="rect">
            <a:avLst/>
          </a:prstGeom>
          <a:solidFill>
            <a:srgbClr val="2D2D2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>
            <a:defPPr>
              <a:defRPr kern="0"/>
            </a:defPPr>
            <a:lvl1pPr algn="ctr">
              <a:tabLst>
                <a:tab pos="738188" algn="l"/>
              </a:tabLst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600"/>
              </a:spcBef>
              <a:buNone/>
            </a:pPr>
            <a:r>
              <a:rPr lang="en-US" dirty="0"/>
              <a:t>Developer concerns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C312F-0650-8CDC-886C-93583E149C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37130" y="4166992"/>
            <a:ext cx="6061330" cy="3634170"/>
          </a:xfrm>
          <a:prstGeom prst="rect">
            <a:avLst/>
          </a:prstGeom>
          <a:solidFill>
            <a:srgbClr val="EBEBEB"/>
          </a:solidFill>
          <a:ln w="9525" cmpd="sng">
            <a:noFill/>
          </a:ln>
        </p:spPr>
        <p:txBody>
          <a:bodyPr vert="horz" lIns="252000" tIns="288000" rIns="252000" rtlCol="0" anchor="t">
            <a:noAutofit/>
          </a:bodyPr>
          <a:lstStyle>
            <a:defPPr>
              <a:defRPr kern="0"/>
            </a:defPPr>
            <a:lvl1pPr marL="285750" indent="-28575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endParaRPr lang="en-US" sz="1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9C9169-86F4-78A1-197A-E267F34B909F}"/>
              </a:ext>
            </a:extLst>
          </p:cNvPr>
          <p:cNvSpPr txBox="1"/>
          <p:nvPr/>
        </p:nvSpPr>
        <p:spPr>
          <a:xfrm>
            <a:off x="13653145" y="4372607"/>
            <a:ext cx="582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bg1">
                  <a:lumMod val="50000"/>
                </a:schemeClr>
              </a:buClr>
              <a:defRPr/>
            </a:pPr>
            <a: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Community engagement builds </a:t>
            </a:r>
            <a:b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en-US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 richer ecosystem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5D9B6E-3615-D337-4511-EA0B8FBC9038}"/>
              </a:ext>
            </a:extLst>
          </p:cNvPr>
          <p:cNvSpPr txBox="1"/>
          <p:nvPr/>
        </p:nvSpPr>
        <p:spPr>
          <a:xfrm>
            <a:off x="13653144" y="5239767"/>
            <a:ext cx="5829300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Network effects: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Community engagement supports a rich ecosystem, and the creation of more third-party software, documentation, and other collateral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Brand equity: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This ecosystem builds trust in our platform among enthusiasts, educators, and industrial and embedded customers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81D66-894C-6063-B622-743E743089D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2764" y="9594830"/>
            <a:ext cx="19458571" cy="613604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>
            <a:defPPr>
              <a:defRPr kern="0"/>
            </a:defPPr>
            <a:lvl1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Twelve years working with the community has created a rich, robust ecosystem around the Raspberry Pi platform</a:t>
            </a:r>
          </a:p>
        </p:txBody>
      </p:sp>
    </p:spTree>
    <p:extLst>
      <p:ext uri="{BB962C8B-B14F-4D97-AF65-F5344CB8AC3E}">
        <p14:creationId xmlns:p14="http://schemas.microsoft.com/office/powerpoint/2010/main" val="255502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35C4-A458-5745-A622-28F696D5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E1A78-1800-0A38-5493-496BA3378AAC}"/>
              </a:ext>
            </a:extLst>
          </p:cNvPr>
          <p:cNvSpPr txBox="1"/>
          <p:nvPr/>
        </p:nvSpPr>
        <p:spPr>
          <a:xfrm>
            <a:off x="3098840" y="844868"/>
            <a:ext cx="184731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2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B8A59-DA2F-019F-B10F-18CAFBBAA208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30838"/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89" dirty="0">
                <a:latin typeface="Roboto" panose="02000000000000000000" pitchFamily="2" charset="0"/>
                <a:ea typeface="Roboto" panose="02000000000000000000" pitchFamily="2" charset="0"/>
              </a:rPr>
              <a:t>March 2024</a:t>
            </a:r>
          </a:p>
        </p:txBody>
      </p:sp>
      <p:graphicFrame>
        <p:nvGraphicFramePr>
          <p:cNvPr id="4" name="Table 29">
            <a:extLst>
              <a:ext uri="{FF2B5EF4-FFF2-40B4-BE49-F238E27FC236}">
                <a16:creationId xmlns:a16="http://schemas.microsoft.com/office/drawing/2014/main" id="{5A827273-B4D8-3866-DA9C-FA8120878BCD}"/>
              </a:ext>
            </a:extLst>
          </p:cNvPr>
          <p:cNvGraphicFramePr>
            <a:graphicFrameLocks noGrp="1"/>
          </p:cNvGraphicFramePr>
          <p:nvPr/>
        </p:nvGraphicFramePr>
        <p:xfrm>
          <a:off x="442642" y="1362163"/>
          <a:ext cx="19218816" cy="878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608">
                  <a:extLst>
                    <a:ext uri="{9D8B030D-6E8A-4147-A177-3AD203B41FA5}">
                      <a16:colId xmlns:a16="http://schemas.microsoft.com/office/drawing/2014/main" val="1169327206"/>
                    </a:ext>
                  </a:extLst>
                </a:gridCol>
                <a:gridCol w="5209736">
                  <a:extLst>
                    <a:ext uri="{9D8B030D-6E8A-4147-A177-3AD203B41FA5}">
                      <a16:colId xmlns:a16="http://schemas.microsoft.com/office/drawing/2014/main" val="1345817669"/>
                    </a:ext>
                  </a:extLst>
                </a:gridCol>
                <a:gridCol w="5209736">
                  <a:extLst>
                    <a:ext uri="{9D8B030D-6E8A-4147-A177-3AD203B41FA5}">
                      <a16:colId xmlns:a16="http://schemas.microsoft.com/office/drawing/2014/main" val="1563394437"/>
                    </a:ext>
                  </a:extLst>
                </a:gridCol>
                <a:gridCol w="5209736">
                  <a:extLst>
                    <a:ext uri="{9D8B030D-6E8A-4147-A177-3AD203B41FA5}">
                      <a16:colId xmlns:a16="http://schemas.microsoft.com/office/drawing/2014/main" val="1077989434"/>
                    </a:ext>
                  </a:extLst>
                </a:gridCol>
              </a:tblGrid>
              <a:tr h="7603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Enthusiast and Education</a:t>
                      </a:r>
                    </a:p>
                  </a:txBody>
                  <a:tcPr marL="36000" marR="36000" marT="0" marB="0" anchor="ctr">
                    <a:solidFill>
                      <a:srgbClr val="2D2D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Raspberry Pi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solidFill>
                      <a:srgbClr val="32C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Industrial and Embedded</a:t>
                      </a:r>
                    </a:p>
                  </a:txBody>
                  <a:tcPr marL="36000" marR="36000" marT="0" marB="0" anchor="ctr">
                    <a:solidFill>
                      <a:srgbClr val="2D2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425704"/>
                  </a:ext>
                </a:extLst>
              </a:tr>
              <a:tr h="133799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 (Low)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◑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 (Medium)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 (High)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solidFill>
                      <a:srgbClr val="23BC83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670845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Price performance ratio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◕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590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Free software support</a:t>
                      </a: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◑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811561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Community</a:t>
                      </a: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69553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Vertically integrated </a:t>
                      </a:r>
                      <a:b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proposition</a:t>
                      </a: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03372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Long-term </a:t>
                      </a:r>
                      <a:b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availability of stock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◔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80825"/>
                  </a:ext>
                </a:extLst>
              </a:tr>
              <a:tr h="111499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Peripheral and accessories integration</a:t>
                      </a:r>
                    </a:p>
                  </a:txBody>
                  <a:tcPr marL="36000" marR="36000" marT="0" marB="0" anchor="ctr">
                    <a:solidFill>
                      <a:srgbClr val="CD2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◑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D2355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●</a:t>
                      </a:r>
                      <a:endParaRPr kumimoji="0" lang="en-US" sz="7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2355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>
                        <a:alpha val="1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◑</a:t>
                      </a: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648907"/>
                  </a:ext>
                </a:extLst>
              </a:tr>
            </a:tbl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86B19BCD-63E5-85C1-210A-90F3990C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393" y="2358631"/>
            <a:ext cx="1285199" cy="2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F6FBB40-A73A-AF23-793D-0C6D3C2E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608" y="2899431"/>
            <a:ext cx="1445232" cy="2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1960288-F4CB-024F-29A0-8124561C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014" y="2368869"/>
            <a:ext cx="1304605" cy="2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68546-D016-9DA6-2FEC-ADE244C8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506" y="2348151"/>
            <a:ext cx="1246001" cy="28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5B9E8C0F-BFE5-853A-0D1C-449BFC0B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014" y="2883721"/>
            <a:ext cx="13943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DCC1E9C6-9A59-2B4B-9FBF-A3450BB8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105" y="2858650"/>
            <a:ext cx="1198430" cy="34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7254A92-2EE5-51CC-6C6C-1FCB68D93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036"/>
          <a:stretch/>
        </p:blipFill>
        <p:spPr>
          <a:xfrm>
            <a:off x="4661489" y="2256049"/>
            <a:ext cx="1969565" cy="38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A7200F-172C-08F9-A4CA-C7652E692A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4" y="2410453"/>
            <a:ext cx="3516587" cy="782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66D1E-38C9-414F-641D-5A270792DD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608" y="2176143"/>
            <a:ext cx="1408545" cy="544637"/>
          </a:xfrm>
          <a:prstGeom prst="rect">
            <a:avLst/>
          </a:prstGeom>
        </p:spPr>
      </p:pic>
      <p:pic>
        <p:nvPicPr>
          <p:cNvPr id="3078" name="Picture 6" descr="Banana Pi llega a Todoelectronica: igual que Raspberry Pi, pero más potente">
            <a:extLst>
              <a:ext uri="{FF2B5EF4-FFF2-40B4-BE49-F238E27FC236}">
                <a16:creationId xmlns:a16="http://schemas.microsoft.com/office/drawing/2014/main" id="{BD937119-AFAB-7FFD-0151-55EFC3E5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07" y="2723359"/>
            <a:ext cx="846298" cy="7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5CC842-D130-B406-41DE-3CF9C73F19B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710" y="2808363"/>
            <a:ext cx="1704340" cy="5752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0C713D-B5C7-47CD-8489-F15B906324CB}"/>
              </a:ext>
            </a:extLst>
          </p:cNvPr>
          <p:cNvSpPr txBox="1">
            <a:spLocks/>
          </p:cNvSpPr>
          <p:nvPr/>
        </p:nvSpPr>
        <p:spPr>
          <a:xfrm>
            <a:off x="2129556" y="10555049"/>
            <a:ext cx="15969362" cy="748515"/>
          </a:xfrm>
          <a:prstGeom prst="rect">
            <a:avLst/>
          </a:prstGeom>
        </p:spPr>
        <p:txBody>
          <a:bodyPr anchor="ctr"/>
          <a:lstStyle>
            <a:defPPr>
              <a:defRPr kern="0"/>
            </a:defPPr>
            <a:lvl1pPr marL="180975" indent="-180975">
              <a:lnSpc>
                <a:spcPts val="1400"/>
              </a:lnSpc>
              <a:buFont typeface="+mj-lt"/>
              <a:buAutoNum type="arabicParenR"/>
              <a:defRPr sz="800">
                <a:solidFill>
                  <a:srgbClr val="2D2D2D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GB" dirty="0"/>
              <a:t>Note: Based on management view. </a:t>
            </a:r>
          </a:p>
        </p:txBody>
      </p:sp>
    </p:spTree>
    <p:extLst>
      <p:ext uri="{BB962C8B-B14F-4D97-AF65-F5344CB8AC3E}">
        <p14:creationId xmlns:p14="http://schemas.microsoft.com/office/powerpoint/2010/main" val="204740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F004A-61D5-4475-1D63-B0789DCB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032A7AFE-1A31-2EB2-ADAB-B3A2E15122EB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Raspberry Pi at a glance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110B44-8BC4-0262-5CF5-77C848706532}"/>
              </a:ext>
            </a:extLst>
          </p:cNvPr>
          <p:cNvGraphicFramePr>
            <a:graphicFrameLocks noGrp="1"/>
          </p:cNvGraphicFramePr>
          <p:nvPr/>
        </p:nvGraphicFramePr>
        <p:xfrm>
          <a:off x="367137" y="1241197"/>
          <a:ext cx="19369829" cy="15392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369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3922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Our mission: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 put high-performance, low-cost, general-purpose computing platforms in the hands of enthusiasts and engineers all over the world</a:t>
                      </a:r>
                    </a:p>
                  </a:txBody>
                  <a:tcPr marL="113081" marR="113081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2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ject 33">
            <a:extLst>
              <a:ext uri="{FF2B5EF4-FFF2-40B4-BE49-F238E27FC236}">
                <a16:creationId xmlns:a16="http://schemas.microsoft.com/office/drawing/2014/main" id="{C2F9C40E-EB5A-163D-1BB6-E0FD53660F4A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629" y="2984600"/>
            <a:ext cx="1537256" cy="23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10 Best Things to Do in Cambridge - What is Cambridge Most Famous For? – Go  Guides">
            <a:extLst>
              <a:ext uri="{FF2B5EF4-FFF2-40B4-BE49-F238E27FC236}">
                <a16:creationId xmlns:a16="http://schemas.microsoft.com/office/drawing/2014/main" id="{53B23CEA-045E-37B9-E46A-8B80A80E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52" y="2968893"/>
            <a:ext cx="3066661" cy="24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>
            <a:extLst>
              <a:ext uri="{FF2B5EF4-FFF2-40B4-BE49-F238E27FC236}">
                <a16:creationId xmlns:a16="http://schemas.microsoft.com/office/drawing/2014/main" id="{71EB793F-D133-3574-9FFF-7FBB42AA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089" y="2984600"/>
            <a:ext cx="3066661" cy="23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D52AFE-6D00-E9EC-BB4E-DC4C04E845EF}"/>
              </a:ext>
            </a:extLst>
          </p:cNvPr>
          <p:cNvSpPr/>
          <p:nvPr/>
        </p:nvSpPr>
        <p:spPr>
          <a:xfrm>
            <a:off x="13405351" y="2968894"/>
            <a:ext cx="3066661" cy="239325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543" tIns="113086" rIns="56543" bIns="113086" anchor="ctr"/>
          <a:lstStyle/>
          <a:p>
            <a:pPr algn="ctr">
              <a:defRPr/>
            </a:pPr>
            <a:endParaRPr lang="en-US" sz="1360" b="1" baseline="30000"/>
          </a:p>
        </p:txBody>
      </p:sp>
      <p:pic>
        <p:nvPicPr>
          <p:cNvPr id="24" name="Picture 62">
            <a:extLst>
              <a:ext uri="{FF2B5EF4-FFF2-40B4-BE49-F238E27FC236}">
                <a16:creationId xmlns:a16="http://schemas.microsoft.com/office/drawing/2014/main" id="{5BD08642-5A4D-D40E-4A1C-1364AF0C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7220" y="4396207"/>
            <a:ext cx="1961328" cy="34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22A0327-47CC-96E9-1729-06CF7CD0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9255" y="3483275"/>
            <a:ext cx="1560817" cy="48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EA6D9ECF-7DBA-5676-B2D9-28643643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226" y="2984599"/>
            <a:ext cx="1529404" cy="238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0F6E0F5-E471-C767-EFC6-A63825D05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935288"/>
              </p:ext>
            </p:extLst>
          </p:nvPr>
        </p:nvGraphicFramePr>
        <p:xfrm>
          <a:off x="376952" y="5371961"/>
          <a:ext cx="3066661" cy="27863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649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Headquartered </a:t>
                      </a:r>
                      <a:b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 Cambridge UK</a:t>
                      </a:r>
                    </a:p>
                  </a:txBody>
                  <a:tcPr marL="113086" marR="113086" marT="56548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987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Founded 2012, with strong links to Cambridge University and the local engineering community</a:t>
                      </a:r>
                    </a:p>
                  </a:txBody>
                  <a:tcPr marL="113086" marR="113086" marT="56548" marB="565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9454034-FBFD-B41F-E777-2C008FCEA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85262"/>
              </p:ext>
            </p:extLst>
          </p:nvPr>
        </p:nvGraphicFramePr>
        <p:xfrm>
          <a:off x="3632089" y="5366072"/>
          <a:ext cx="3066661" cy="2786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47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Lifetime sales of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&gt;60 million units</a:t>
                      </a:r>
                      <a:endParaRPr lang="en-US" sz="1500" b="1" i="0" baseline="300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89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Seven generations of Raspberry Pi Single Board Computers (SBCs) and Compute Modules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28355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A8DE8FB7-D2F3-6CF9-9E24-19EDB1219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35458"/>
              </p:ext>
            </p:extLst>
          </p:nvPr>
        </p:nvGraphicFramePr>
        <p:xfrm>
          <a:off x="6891152" y="5366072"/>
          <a:ext cx="3066661" cy="2786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668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Addressing a large and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growing market 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968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5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~</a:t>
                      </a:r>
                      <a:r>
                        <a:rPr lang="en-US" altLang="en-US" sz="15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$21bn combined market for industrial, embedded, enthusiast, and educational computing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3058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822D413-06D8-7D9A-E11C-129E9D6F8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37977"/>
              </p:ext>
            </p:extLst>
          </p:nvPr>
        </p:nvGraphicFramePr>
        <p:xfrm>
          <a:off x="10148252" y="5366072"/>
          <a:ext cx="3066661" cy="2786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89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Global sales reach via hybrid channel model 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47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5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Available via a global network of Approved Resellers and licensees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842959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93C210B-0BF2-D6FF-DC80-7ECAA384A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05500"/>
              </p:ext>
            </p:extLst>
          </p:nvPr>
        </p:nvGraphicFramePr>
        <p:xfrm>
          <a:off x="13405351" y="5366072"/>
          <a:ext cx="3066661" cy="2786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89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Supportive strategic</a:t>
                      </a:r>
                      <a:b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1500" b="1" i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shareholder base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47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500" b="0" i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Strategic investments underpin partners’ continued commitment to Raspberry Pi</a:t>
                      </a:r>
                    </a:p>
                  </a:txBody>
                  <a:tcPr marL="113086" marR="113086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391356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AF0AE43-D6E9-947E-ECC9-E889B5E59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957895"/>
              </p:ext>
            </p:extLst>
          </p:nvPr>
        </p:nvGraphicFramePr>
        <p:xfrm>
          <a:off x="16664415" y="5366072"/>
          <a:ext cx="3066661" cy="2786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503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Strong ESG credentials</a:t>
                      </a:r>
                    </a:p>
                  </a:txBody>
                  <a:tcPr marL="113086" marR="113086" marT="56535" marB="565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133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Leading the world in low-power computing with the smallest resource footprint, funding the Foundation’s mission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6" marR="113086" marT="56535" marB="565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3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E5D8E59A-BEBB-B1AD-1C8A-C1F8F4620043}"/>
              </a:ext>
            </a:extLst>
          </p:cNvPr>
          <p:cNvSpPr/>
          <p:nvPr/>
        </p:nvSpPr>
        <p:spPr>
          <a:xfrm>
            <a:off x="16664415" y="2968894"/>
            <a:ext cx="3066661" cy="239325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543" tIns="113086" rIns="56543" bIns="113086" anchor="ctr"/>
          <a:lstStyle/>
          <a:p>
            <a:pPr algn="ctr">
              <a:defRPr/>
            </a:pPr>
            <a:endParaRPr lang="en-US" sz="1360" b="1" baseline="30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1EE29-2EAE-0F49-8B3F-C4A9F19619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2251" y="3607707"/>
            <a:ext cx="1255085" cy="1048965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308D681-24AD-0007-234C-5A561F44A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107793"/>
              </p:ext>
            </p:extLst>
          </p:nvPr>
        </p:nvGraphicFramePr>
        <p:xfrm>
          <a:off x="10150214" y="2984599"/>
          <a:ext cx="3045066" cy="237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9" name="Picture 8" descr="A green shield with a coat of arms and a shield with text&#10;&#10;Description automatically generated">
            <a:extLst>
              <a:ext uri="{FF2B5EF4-FFF2-40B4-BE49-F238E27FC236}">
                <a16:creationId xmlns:a16="http://schemas.microsoft.com/office/drawing/2014/main" id="{25FFBD53-A14D-9700-AE80-36E8730EBBD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097" r="980" b="522"/>
          <a:stretch/>
        </p:blipFill>
        <p:spPr>
          <a:xfrm>
            <a:off x="16905401" y="3338464"/>
            <a:ext cx="1421966" cy="158745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27F3F20-AA1B-4C05-6FF4-1C5510AA899F}"/>
              </a:ext>
            </a:extLst>
          </p:cNvPr>
          <p:cNvSpPr/>
          <p:nvPr/>
        </p:nvSpPr>
        <p:spPr>
          <a:xfrm>
            <a:off x="16660487" y="9015829"/>
            <a:ext cx="3066661" cy="132914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1199D-04D6-FF80-0296-F36DAFDCC8BD}"/>
              </a:ext>
            </a:extLst>
          </p:cNvPr>
          <p:cNvSpPr txBox="1"/>
          <p:nvPr/>
        </p:nvSpPr>
        <p:spPr>
          <a:xfrm>
            <a:off x="16660488" y="9133956"/>
            <a:ext cx="3066659" cy="105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$50M</a:t>
            </a:r>
          </a:p>
          <a:p>
            <a:pPr algn="ctr"/>
            <a:r>
              <a:rPr lang="en-US" sz="1484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Distributed to the</a:t>
            </a:r>
          </a:p>
          <a:p>
            <a:pPr algn="ctr"/>
            <a:r>
              <a:rPr lang="en-US" sz="1484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Foundation</a:t>
            </a:r>
            <a:br>
              <a:rPr lang="en-US" sz="1484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84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date</a:t>
            </a:r>
            <a:endParaRPr lang="en-US" sz="1484" b="1" baseline="30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68A9F70-C3AC-73A3-5832-D80F37F8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06262"/>
              </p:ext>
            </p:extLst>
          </p:nvPr>
        </p:nvGraphicFramePr>
        <p:xfrm>
          <a:off x="376953" y="8337667"/>
          <a:ext cx="16104492" cy="49293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104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93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Scaled and profitable provider of computing platforms (FY23)</a:t>
                      </a:r>
                      <a:endParaRPr lang="en-US" sz="2000" b="1" i="0" baseline="300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13081" marR="113081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5464433-056B-E65A-767E-43897E20B37C}"/>
              </a:ext>
            </a:extLst>
          </p:cNvPr>
          <p:cNvGraphicFramePr>
            <a:graphicFrameLocks noGrp="1"/>
          </p:cNvGraphicFramePr>
          <p:nvPr/>
        </p:nvGraphicFramePr>
        <p:xfrm>
          <a:off x="16656561" y="8337625"/>
          <a:ext cx="3074514" cy="49293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7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93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Measurable impact </a:t>
                      </a:r>
                    </a:p>
                  </a:txBody>
                  <a:tcPr marL="113081" marR="113081" marT="56543" marB="565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8107A327-041B-DE85-4655-53FD619547F8}"/>
              </a:ext>
            </a:extLst>
          </p:cNvPr>
          <p:cNvSpPr/>
          <p:nvPr/>
        </p:nvSpPr>
        <p:spPr>
          <a:xfrm>
            <a:off x="380572" y="9015829"/>
            <a:ext cx="3066661" cy="13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$266M</a:t>
            </a:r>
          </a:p>
          <a:p>
            <a:pPr algn="ctr"/>
            <a:r>
              <a:rPr lang="en-US" sz="1484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Revenue</a:t>
            </a:r>
            <a:endParaRPr lang="en-US" sz="1484" b="1" baseline="30000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4912A053-CE3B-DEDC-0C55-E2C5BD9C01F8}"/>
              </a:ext>
            </a:extLst>
          </p:cNvPr>
          <p:cNvSpPr/>
          <p:nvPr/>
        </p:nvSpPr>
        <p:spPr>
          <a:xfrm>
            <a:off x="3620909" y="9015829"/>
            <a:ext cx="3066661" cy="13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$66M</a:t>
            </a:r>
          </a:p>
          <a:p>
            <a:pPr algn="ctr"/>
            <a:r>
              <a:rPr lang="en-US" sz="1484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Gross Profit</a:t>
            </a:r>
            <a:endParaRPr lang="en-US" sz="1484" b="1" baseline="30000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41">
            <a:extLst>
              <a:ext uri="{FF2B5EF4-FFF2-40B4-BE49-F238E27FC236}">
                <a16:creationId xmlns:a16="http://schemas.microsoft.com/office/drawing/2014/main" id="{A2099ACD-0F44-ABD0-7484-A0D97474E66A}"/>
              </a:ext>
            </a:extLst>
          </p:cNvPr>
          <p:cNvSpPr/>
          <p:nvPr/>
        </p:nvSpPr>
        <p:spPr>
          <a:xfrm>
            <a:off x="6882992" y="9015829"/>
            <a:ext cx="3066661" cy="13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$43M</a:t>
            </a:r>
          </a:p>
          <a:p>
            <a:pPr algn="ctr"/>
            <a:r>
              <a:rPr lang="en-US" sz="1484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Adj. EBITDA</a:t>
            </a:r>
            <a:r>
              <a:rPr lang="en-US" sz="1484" b="1" baseline="30000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(5)</a:t>
            </a:r>
          </a:p>
        </p:txBody>
      </p:sp>
      <p:sp>
        <p:nvSpPr>
          <p:cNvPr id="16" name="Rounded Rectangle 44">
            <a:extLst>
              <a:ext uri="{FF2B5EF4-FFF2-40B4-BE49-F238E27FC236}">
                <a16:creationId xmlns:a16="http://schemas.microsoft.com/office/drawing/2014/main" id="{9FEC0013-B494-56FB-6D11-1A46D6A34360}"/>
              </a:ext>
            </a:extLst>
          </p:cNvPr>
          <p:cNvSpPr/>
          <p:nvPr/>
        </p:nvSpPr>
        <p:spPr>
          <a:xfrm>
            <a:off x="10152325" y="9015829"/>
            <a:ext cx="3066661" cy="13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29%</a:t>
            </a:r>
          </a:p>
          <a:p>
            <a:pPr algn="ctr"/>
            <a:r>
              <a:rPr lang="en-US" sz="1484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Adj. EBITDA CAGR</a:t>
            </a:r>
            <a:r>
              <a:rPr lang="en-US" sz="1484" b="1" baseline="30000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(5)(6)</a:t>
            </a:r>
          </a:p>
        </p:txBody>
      </p: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442CE37-5CFE-E591-1432-AE4424E169D0}"/>
              </a:ext>
            </a:extLst>
          </p:cNvPr>
          <p:cNvSpPr/>
          <p:nvPr/>
        </p:nvSpPr>
        <p:spPr>
          <a:xfrm>
            <a:off x="13399910" y="9015829"/>
            <a:ext cx="3066661" cy="13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7.4M</a:t>
            </a:r>
          </a:p>
          <a:p>
            <a:pPr algn="ctr"/>
            <a:r>
              <a:rPr lang="en-US" sz="1484" b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Units sold</a:t>
            </a:r>
            <a:r>
              <a:rPr lang="en-US" sz="1484" b="1" baseline="30000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297034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35C4-A458-5745-A622-28F696D5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B96D1C76-5BED-0E79-DB08-D5A56ADD6D61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Our products vs alternative offerings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56BAC-BC9F-A348-4343-7B1439F39A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5600" y="8191500"/>
            <a:ext cx="1771650" cy="1981198"/>
          </a:xfrm>
          <a:prstGeom prst="rect">
            <a:avLst/>
          </a:prstGeom>
          <a:solidFill>
            <a:srgbClr val="32C696"/>
          </a:solidFill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rtlCol="0" anchor="ctr">
            <a:noAutofit/>
          </a:bodyPr>
          <a:lstStyle>
            <a:defPPr>
              <a:defRPr kern="0"/>
            </a:defPPr>
            <a:lvl1pPr algn="ctr">
              <a:defRPr sz="2000" b="1">
                <a:solidFill>
                  <a:schemeClr val="bg1"/>
                </a:solidFill>
                <a:latin typeface="Trade Gothic LT Com" panose="020B0503040303020004" pitchFamily="34" charset="0"/>
              </a:defRPr>
            </a:lvl1pPr>
          </a:lstStyle>
          <a:p>
            <a:r>
              <a:rPr lang="en-US" dirty="0"/>
              <a:t>Raspberry Pi Advantage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FED09-F42A-65F6-8268-C4A005F6AA2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87687" y="1383710"/>
            <a:ext cx="5725881" cy="654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rtlCol="0" anchor="ctr">
            <a:noAutofit/>
          </a:bodyPr>
          <a:lstStyle>
            <a:defPPr>
              <a:defRPr kern="0"/>
            </a:defPPr>
            <a:lvl1pPr algn="ctr">
              <a:defRPr sz="2000" b="1">
                <a:solidFill>
                  <a:schemeClr val="bg1"/>
                </a:solidFill>
                <a:latin typeface="Trade Gothic LT Com" panose="020B0503040303020004" pitchFamily="34" charset="0"/>
              </a:defRPr>
            </a:lvl1pPr>
          </a:lstStyle>
          <a:p>
            <a:r>
              <a:rPr lang="en-US" sz="2400" dirty="0"/>
              <a:t>Single Board Computer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4B6442-C7E1-74A2-F806-62AB7661A4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74005" y="1383710"/>
            <a:ext cx="5725881" cy="654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rtlCol="0" anchor="ctr">
            <a:noAutofit/>
          </a:bodyPr>
          <a:lstStyle>
            <a:defPPr>
              <a:defRPr kern="0"/>
            </a:defPPr>
            <a:lvl1pPr algn="ctr">
              <a:defRPr sz="2000" b="1">
                <a:solidFill>
                  <a:schemeClr val="bg1"/>
                </a:solidFill>
                <a:latin typeface="Trade Gothic LT Com" panose="020B0503040303020004" pitchFamily="34" charset="0"/>
              </a:defRPr>
            </a:lvl1pPr>
          </a:lstStyle>
          <a:p>
            <a:r>
              <a:rPr lang="en-US" sz="2400" dirty="0"/>
              <a:t>Compute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F3AE91-620C-53D0-DFD4-34669AB7FD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60323" y="1383710"/>
            <a:ext cx="5725881" cy="654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rtlCol="0" anchor="ctr">
            <a:noAutofit/>
          </a:bodyPr>
          <a:lstStyle>
            <a:defPPr>
              <a:defRPr kern="0"/>
            </a:defPPr>
            <a:lvl1pPr algn="ctr">
              <a:defRPr sz="2000" b="1">
                <a:solidFill>
                  <a:schemeClr val="bg1"/>
                </a:solidFill>
                <a:latin typeface="Trade Gothic LT Com" panose="020B0503040303020004" pitchFamily="34" charset="0"/>
              </a:defRPr>
            </a:lvl1pPr>
          </a:lstStyle>
          <a:p>
            <a:r>
              <a:rPr lang="en-US" sz="2400" dirty="0"/>
              <a:t>Microcontroller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C0D03208-A244-33F0-0713-1DC7909F230E}"/>
              </a:ext>
            </a:extLst>
          </p:cNvPr>
          <p:cNvGrpSpPr/>
          <p:nvPr/>
        </p:nvGrpSpPr>
        <p:grpSpPr>
          <a:xfrm>
            <a:off x="355600" y="2297121"/>
            <a:ext cx="19430604" cy="2688419"/>
            <a:chOff x="355600" y="2190749"/>
            <a:chExt cx="19430604" cy="19992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DDF4E-92F5-15CD-678B-8007020457F3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55600" y="2190750"/>
              <a:ext cx="1771650" cy="1999226"/>
            </a:xfrm>
            <a:prstGeom prst="rect">
              <a:avLst/>
            </a:prstGeom>
            <a:solidFill>
              <a:srgbClr val="CD2355"/>
            </a:solidFill>
            <a:ln w="9525" cmpd="sng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rtlCol="0" anchor="ctr">
              <a:noAutofit/>
            </a:bodyPr>
            <a:lstStyle>
              <a:defPPr>
                <a:defRPr kern="0"/>
              </a:defPPr>
              <a:lvl1pPr algn="ctr">
                <a:defRPr sz="2000" b="1">
                  <a:solidFill>
                    <a:schemeClr val="bg1"/>
                  </a:solidFill>
                  <a:latin typeface="Trade Gothic LT Com" panose="020B0503040303020004" pitchFamily="34" charset="0"/>
                </a:defRPr>
              </a:lvl1pPr>
            </a:lstStyle>
            <a:p>
              <a:r>
                <a:rPr lang="en-US" dirty="0"/>
                <a:t>Raspberry Pi Product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5EB86D8-348E-FA03-A310-FEDFBDD99AB3}"/>
                </a:ext>
              </a:extLst>
            </p:cNvPr>
            <p:cNvSpPr/>
            <p:nvPr/>
          </p:nvSpPr>
          <p:spPr>
            <a:xfrm>
              <a:off x="2287687" y="2190749"/>
              <a:ext cx="5725881" cy="1999227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solidFill>
                <a:srgbClr val="CD23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CDC3786-39F3-1E41-BD40-5C2F9E598CEE}"/>
                </a:ext>
              </a:extLst>
            </p:cNvPr>
            <p:cNvSpPr/>
            <p:nvPr/>
          </p:nvSpPr>
          <p:spPr>
            <a:xfrm>
              <a:off x="8174005" y="2190749"/>
              <a:ext cx="5725881" cy="1999227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solidFill>
                <a:srgbClr val="CD23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B50630-9E9F-7141-9186-A1B50E7EF2DE}"/>
                </a:ext>
              </a:extLst>
            </p:cNvPr>
            <p:cNvSpPr/>
            <p:nvPr/>
          </p:nvSpPr>
          <p:spPr>
            <a:xfrm>
              <a:off x="14060323" y="2190749"/>
              <a:ext cx="5725881" cy="1999227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solidFill>
                <a:srgbClr val="CD23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3DD0FC-7BFE-3552-224E-3A611A4E5271}"/>
              </a:ext>
            </a:extLst>
          </p:cNvPr>
          <p:cNvGrpSpPr/>
          <p:nvPr/>
        </p:nvGrpSpPr>
        <p:grpSpPr>
          <a:xfrm>
            <a:off x="355600" y="5244311"/>
            <a:ext cx="19430604" cy="2688419"/>
            <a:chOff x="355600" y="5176056"/>
            <a:chExt cx="19430604" cy="26884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C313A2-2BC8-922F-9031-0F31BBF5BCB7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55600" y="5176057"/>
              <a:ext cx="1771650" cy="2688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rtlCol="0" anchor="ctr">
              <a:noAutofit/>
            </a:bodyPr>
            <a:lstStyle>
              <a:defPPr>
                <a:defRPr kern="0"/>
              </a:defPPr>
              <a:lvl1pPr algn="ctr">
                <a:defRPr sz="2000" b="1">
                  <a:solidFill>
                    <a:schemeClr val="bg1"/>
                  </a:solidFill>
                  <a:latin typeface="Trade Gothic LT Com" panose="020B0503040303020004" pitchFamily="34" charset="0"/>
                </a:defRPr>
              </a:lvl1pPr>
            </a:lstStyle>
            <a:p>
              <a:r>
                <a:rPr lang="en-US" dirty="0"/>
                <a:t>Alternatives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8C54709-9920-3092-AF24-353594690191}"/>
                </a:ext>
              </a:extLst>
            </p:cNvPr>
            <p:cNvSpPr/>
            <p:nvPr/>
          </p:nvSpPr>
          <p:spPr>
            <a:xfrm>
              <a:off x="2287687" y="5176056"/>
              <a:ext cx="5725881" cy="2688419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782CD0-519C-6BCE-E24D-FF60C3F85CCB}"/>
                </a:ext>
              </a:extLst>
            </p:cNvPr>
            <p:cNvSpPr/>
            <p:nvPr/>
          </p:nvSpPr>
          <p:spPr>
            <a:xfrm>
              <a:off x="8174005" y="5176056"/>
              <a:ext cx="5725881" cy="2688419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4F1DD4-D254-2814-B6B8-2B6F08CE56AA}"/>
                </a:ext>
              </a:extLst>
            </p:cNvPr>
            <p:cNvSpPr/>
            <p:nvPr/>
          </p:nvSpPr>
          <p:spPr>
            <a:xfrm>
              <a:off x="14060323" y="5176056"/>
              <a:ext cx="5725881" cy="2688419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0A47938-90EA-377D-B37D-032E9D9A4912}"/>
              </a:ext>
            </a:extLst>
          </p:cNvPr>
          <p:cNvSpPr/>
          <p:nvPr/>
        </p:nvSpPr>
        <p:spPr>
          <a:xfrm>
            <a:off x="2287687" y="8191500"/>
            <a:ext cx="17498517" cy="19811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rgbClr val="32C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8ABBBF4-F898-7BB3-BB5F-C445FAC59A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72" y="2622870"/>
            <a:ext cx="3100511" cy="206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C1CFA2-7EB2-8863-6E98-A383837D3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33" y="2470470"/>
            <a:ext cx="3183824" cy="22729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07C6CD-CCDC-BA08-0CFA-D1896212B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005" y="2700753"/>
            <a:ext cx="3182512" cy="2121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E08C5-2640-6FFE-72EB-2C9EF5E15214}"/>
              </a:ext>
            </a:extLst>
          </p:cNvPr>
          <p:cNvSpPr txBox="1"/>
          <p:nvPr/>
        </p:nvSpPr>
        <p:spPr>
          <a:xfrm>
            <a:off x="261815" y="10724301"/>
            <a:ext cx="1646107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30838"/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Raspberry Pi Ltd</a:t>
            </a:r>
          </a:p>
          <a:p>
            <a:pPr defTabSz="1130838"/>
            <a:r>
              <a:rPr lang="en-US" sz="989" dirty="0">
                <a:latin typeface="Roboto" panose="02000000000000000000" pitchFamily="2" charset="0"/>
                <a:ea typeface="Roboto" panose="02000000000000000000" pitchFamily="2" charset="0"/>
              </a:rPr>
              <a:t>March 2024</a:t>
            </a:r>
          </a:p>
        </p:txBody>
      </p:sp>
      <p:pic>
        <p:nvPicPr>
          <p:cNvPr id="2052" name="Picture 4" descr="Two RP2040 microcontroller chips">
            <a:extLst>
              <a:ext uri="{FF2B5EF4-FFF2-40B4-BE49-F238E27FC236}">
                <a16:creationId xmlns:a16="http://schemas.microsoft.com/office/drawing/2014/main" id="{F536589F-871D-15B3-6A0C-A2D5EAFE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727" y="3098174"/>
            <a:ext cx="1809939" cy="13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7">
            <a:extLst>
              <a:ext uri="{FF2B5EF4-FFF2-40B4-BE49-F238E27FC236}">
                <a16:creationId xmlns:a16="http://schemas.microsoft.com/office/drawing/2014/main" id="{CD8C04DF-E03E-99EC-F5FB-5536EE7BB8FC}"/>
              </a:ext>
            </a:extLst>
          </p:cNvPr>
          <p:cNvSpPr txBox="1"/>
          <p:nvPr/>
        </p:nvSpPr>
        <p:spPr>
          <a:xfrm>
            <a:off x="14935381" y="2708499"/>
            <a:ext cx="1509732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56189" marR="5079" indent="-356824" algn="ctr" defTabSz="1130838">
              <a:spcBef>
                <a:spcPts val="100"/>
              </a:spcBef>
            </a:pPr>
            <a:r>
              <a:rPr lang="en-US" sz="1200" b="1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Raspberry Pi Pico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47">
            <a:extLst>
              <a:ext uri="{FF2B5EF4-FFF2-40B4-BE49-F238E27FC236}">
                <a16:creationId xmlns:a16="http://schemas.microsoft.com/office/drawing/2014/main" id="{5028D8CB-0708-FD08-DFEB-7E7009A87159}"/>
              </a:ext>
            </a:extLst>
          </p:cNvPr>
          <p:cNvSpPr txBox="1"/>
          <p:nvPr/>
        </p:nvSpPr>
        <p:spPr>
          <a:xfrm>
            <a:off x="17507830" y="2708499"/>
            <a:ext cx="1509732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56189" marR="5079" indent="-356824" algn="ctr" defTabSz="1130838">
              <a:spcBef>
                <a:spcPts val="100"/>
              </a:spcBef>
            </a:pPr>
            <a:r>
              <a:rPr lang="en-US" sz="1200" b="1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Raspberry Pi RP2040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E00BC0-F38B-C438-F67A-C3B9FC7A2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3973" y="5766128"/>
            <a:ext cx="1549400" cy="321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C66A0C-534D-6777-6A81-4899A3BCE4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92081" y="5767096"/>
            <a:ext cx="1549400" cy="319564"/>
          </a:xfrm>
          <a:prstGeom prst="rect">
            <a:avLst/>
          </a:prstGeom>
        </p:spPr>
      </p:pic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FA093ABD-353E-B1C3-F11A-A9321C42BD4D}"/>
              </a:ext>
            </a:extLst>
          </p:cNvPr>
          <p:cNvGrpSpPr/>
          <p:nvPr/>
        </p:nvGrpSpPr>
        <p:grpSpPr>
          <a:xfrm>
            <a:off x="18055296" y="5645453"/>
            <a:ext cx="1164086" cy="1867929"/>
            <a:chOff x="17991846" y="5083870"/>
            <a:chExt cx="1164086" cy="186792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3C67E9-C5A8-46FE-D04E-C0D0E15A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92862" y="5083870"/>
              <a:ext cx="962055" cy="58685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EDD7686-F6BC-69A1-604F-F6C5A16A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91846" y="5862911"/>
              <a:ext cx="1164086" cy="39287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3FA48-00D3-24A7-7230-7B161C4B2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136592" y="6486076"/>
              <a:ext cx="874595" cy="46572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F6A07CD-2CF8-0CB6-0EB3-37DB981596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8333" y="5807567"/>
            <a:ext cx="1164086" cy="2415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3612A2-085F-D3A5-4636-ADB0916ACE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9046" y="5814775"/>
            <a:ext cx="1101230" cy="227132"/>
          </a:xfrm>
          <a:prstGeom prst="rect">
            <a:avLst/>
          </a:prstGeom>
        </p:spPr>
      </p:pic>
      <p:pic>
        <p:nvPicPr>
          <p:cNvPr id="32" name="m_-8592088919033999486Picture 8">
            <a:extLst>
              <a:ext uri="{FF2B5EF4-FFF2-40B4-BE49-F238E27FC236}">
                <a16:creationId xmlns:a16="http://schemas.microsoft.com/office/drawing/2014/main" id="{BE0ACD8F-A188-964C-DA10-637DC436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73" y="5976802"/>
            <a:ext cx="1495406" cy="11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_-8592088919033999486Picture 9">
            <a:extLst>
              <a:ext uri="{FF2B5EF4-FFF2-40B4-BE49-F238E27FC236}">
                <a16:creationId xmlns:a16="http://schemas.microsoft.com/office/drawing/2014/main" id="{003B49C8-4E72-A9FC-4F4E-F1F97B47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31" y="6154259"/>
            <a:ext cx="1359460" cy="76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>
            <a:hlinkClick r:id="rId21"/>
            <a:extLst>
              <a:ext uri="{FF2B5EF4-FFF2-40B4-BE49-F238E27FC236}">
                <a16:creationId xmlns:a16="http://schemas.microsoft.com/office/drawing/2014/main" id="{DDACACFE-C0BD-3934-ED27-1C250D3B2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CFA"/>
              </a:clrFrom>
              <a:clrTo>
                <a:srgbClr val="FF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2"/>
          <a:stretch/>
        </p:blipFill>
        <p:spPr bwMode="auto">
          <a:xfrm>
            <a:off x="9115707" y="6263711"/>
            <a:ext cx="1245932" cy="77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ject 47">
            <a:extLst>
              <a:ext uri="{FF2B5EF4-FFF2-40B4-BE49-F238E27FC236}">
                <a16:creationId xmlns:a16="http://schemas.microsoft.com/office/drawing/2014/main" id="{64CBA2BE-D3C3-67B1-5958-14ABEFBE5BF4}"/>
              </a:ext>
            </a:extLst>
          </p:cNvPr>
          <p:cNvSpPr txBox="1"/>
          <p:nvPr/>
        </p:nvSpPr>
        <p:spPr>
          <a:xfrm>
            <a:off x="8825285" y="7192066"/>
            <a:ext cx="1826776" cy="3821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56189" marR="5079" indent="-356824" algn="ctr" defTabSz="1130838">
              <a:spcBef>
                <a:spcPts val="100"/>
              </a:spcBef>
            </a:pPr>
            <a:r>
              <a:rPr lang="en-US" sz="1200" b="1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ADLINK LEC-MKT-I1200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42" name="Picture 8" descr="TI Sitara. AM5728 Cortex -A15 1.5GHz&#10;Qseven Module">
            <a:extLst>
              <a:ext uri="{FF2B5EF4-FFF2-40B4-BE49-F238E27FC236}">
                <a16:creationId xmlns:a16="http://schemas.microsoft.com/office/drawing/2014/main" id="{8A7FDE47-ABDF-6CB0-BDC9-5012E012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120" y="6149692"/>
            <a:ext cx="1075323" cy="10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47">
            <a:extLst>
              <a:ext uri="{FF2B5EF4-FFF2-40B4-BE49-F238E27FC236}">
                <a16:creationId xmlns:a16="http://schemas.microsoft.com/office/drawing/2014/main" id="{74B3F936-01DD-924F-4660-B28CC733EDD5}"/>
              </a:ext>
            </a:extLst>
          </p:cNvPr>
          <p:cNvSpPr txBox="1"/>
          <p:nvPr/>
        </p:nvSpPr>
        <p:spPr>
          <a:xfrm>
            <a:off x="11353393" y="7192066"/>
            <a:ext cx="1826776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56189" marR="5079" indent="-356824" algn="ctr" defTabSz="1130838">
              <a:spcBef>
                <a:spcPts val="100"/>
              </a:spcBef>
            </a:pPr>
            <a:r>
              <a:rPr lang="en-US" sz="1200" b="1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ROM-7510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B74F08-5E3E-F443-2DD5-604A21C981D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1964" r="31964" b="35295"/>
          <a:stretch/>
        </p:blipFill>
        <p:spPr>
          <a:xfrm>
            <a:off x="998724" y="2667168"/>
            <a:ext cx="485402" cy="534729"/>
          </a:xfrm>
          <a:prstGeom prst="rect">
            <a:avLst/>
          </a:prstGeom>
        </p:spPr>
      </p:pic>
      <p:pic>
        <p:nvPicPr>
          <p:cNvPr id="4" name="Picture 3" descr="ROCK Pi 5 Model B, ROCK Pi 5B Radxa RK3588 8 core development board, RAM  4GB 8GB 16GB optional (16GB RAM, NO eMMc): Amazon.co.uk: Computers &amp;  Accessories">
            <a:extLst>
              <a:ext uri="{FF2B5EF4-FFF2-40B4-BE49-F238E27FC236}">
                <a16:creationId xmlns:a16="http://schemas.microsoft.com/office/drawing/2014/main" id="{A1B28726-64DC-019E-932F-53F8454F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00" y="6238426"/>
            <a:ext cx="729937" cy="5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nker Board 3N">
            <a:extLst>
              <a:ext uri="{FF2B5EF4-FFF2-40B4-BE49-F238E27FC236}">
                <a16:creationId xmlns:a16="http://schemas.microsoft.com/office/drawing/2014/main" id="{56DCC9CD-D75F-E831-38F7-97436374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72" y="6215016"/>
            <a:ext cx="1029407" cy="6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RockPi - ALLNET Swiss">
            <a:extLst>
              <a:ext uri="{FF2B5EF4-FFF2-40B4-BE49-F238E27FC236}">
                <a16:creationId xmlns:a16="http://schemas.microsoft.com/office/drawing/2014/main" id="{68CA4B12-6CAA-D110-B036-FAED72C74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6" b="36522"/>
          <a:stretch/>
        </p:blipFill>
        <p:spPr bwMode="auto">
          <a:xfrm>
            <a:off x="2357394" y="5770275"/>
            <a:ext cx="1139948" cy="3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1A74A2-5FE3-576D-ABE0-0CA32CBC3A3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74936" y="5787445"/>
            <a:ext cx="1416678" cy="281792"/>
          </a:xfrm>
          <a:prstGeom prst="rect">
            <a:avLst/>
          </a:prstGeom>
        </p:spPr>
      </p:pic>
      <p:sp>
        <p:nvSpPr>
          <p:cNvPr id="18" name="object 47">
            <a:extLst>
              <a:ext uri="{FF2B5EF4-FFF2-40B4-BE49-F238E27FC236}">
                <a16:creationId xmlns:a16="http://schemas.microsoft.com/office/drawing/2014/main" id="{A8AE1986-4807-C42E-62E0-F8638F78A3C7}"/>
              </a:ext>
            </a:extLst>
          </p:cNvPr>
          <p:cNvSpPr txBox="1"/>
          <p:nvPr/>
        </p:nvSpPr>
        <p:spPr>
          <a:xfrm>
            <a:off x="3628409" y="7081439"/>
            <a:ext cx="1509732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56189" marR="5079" indent="-356824" algn="ctr" defTabSz="1130838">
              <a:spcBef>
                <a:spcPts val="100"/>
              </a:spcBef>
            </a:pPr>
            <a:r>
              <a:rPr lang="en-US" sz="1200" b="1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Tinkerboard 3N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D6590-56C2-900E-542C-5D8A00D0B3F5}"/>
              </a:ext>
            </a:extLst>
          </p:cNvPr>
          <p:cNvSpPr txBox="1">
            <a:spLocks/>
          </p:cNvSpPr>
          <p:nvPr/>
        </p:nvSpPr>
        <p:spPr>
          <a:xfrm>
            <a:off x="2418754" y="6949351"/>
            <a:ext cx="10172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ROCK Pi 5 </a:t>
            </a:r>
            <a:b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Model B</a:t>
            </a: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245F3B2E-C974-4678-FF83-567830ABC57E}"/>
              </a:ext>
            </a:extLst>
          </p:cNvPr>
          <p:cNvGrpSpPr/>
          <p:nvPr/>
        </p:nvGrpSpPr>
        <p:grpSpPr>
          <a:xfrm>
            <a:off x="14550758" y="5759981"/>
            <a:ext cx="1509732" cy="1571467"/>
            <a:chOff x="14090828" y="5166995"/>
            <a:chExt cx="1509732" cy="1571467"/>
          </a:xfrm>
        </p:grpSpPr>
        <p:pic>
          <p:nvPicPr>
            <p:cNvPr id="2063" name="Picture 12" descr="Arduino® UNO R4 Minima">
              <a:extLst>
                <a:ext uri="{FF2B5EF4-FFF2-40B4-BE49-F238E27FC236}">
                  <a16:creationId xmlns:a16="http://schemas.microsoft.com/office/drawing/2014/main" id="{EC6AB549-6D0D-DFB7-3C90-C5FC3F6E1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8982" y="5848135"/>
              <a:ext cx="813425" cy="610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4">
              <a:extLst>
                <a:ext uri="{FF2B5EF4-FFF2-40B4-BE49-F238E27FC236}">
                  <a16:creationId xmlns:a16="http://schemas.microsoft.com/office/drawing/2014/main" id="{275AFF0F-4415-1692-34F2-CFA1D70B7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0527" y="5166995"/>
              <a:ext cx="750335" cy="51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5" name="object 47">
              <a:extLst>
                <a:ext uri="{FF2B5EF4-FFF2-40B4-BE49-F238E27FC236}">
                  <a16:creationId xmlns:a16="http://schemas.microsoft.com/office/drawing/2014/main" id="{5099D53E-D32B-4326-D956-861BA8972F18}"/>
                </a:ext>
              </a:extLst>
            </p:cNvPr>
            <p:cNvSpPr txBox="1"/>
            <p:nvPr/>
          </p:nvSpPr>
          <p:spPr>
            <a:xfrm>
              <a:off x="14090828" y="6540973"/>
              <a:ext cx="1509732" cy="197489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356189" marR="5079" indent="-356824" algn="ctr" defTabSz="1130838">
                <a:spcBef>
                  <a:spcPts val="100"/>
                </a:spcBef>
              </a:pPr>
              <a:r>
                <a:rPr lang="en-US" sz="1200" b="1" spc="-10" dirty="0">
                  <a:solidFill>
                    <a:srgbClr val="0D0D0D"/>
                  </a:solidFill>
                  <a:latin typeface="Roboto" panose="02000000000000000000" pitchFamily="2" charset="0"/>
                  <a:ea typeface="Roboto" panose="02000000000000000000" pitchFamily="2" charset="0"/>
                  <a:cs typeface="Trebuchet MS"/>
                </a:rPr>
                <a:t>Arduino Uno</a:t>
              </a:r>
            </a:p>
          </p:txBody>
        </p:sp>
      </p:grp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F5AF8575-C956-E038-8283-24BD20EB4A86}"/>
              </a:ext>
            </a:extLst>
          </p:cNvPr>
          <p:cNvGrpSpPr/>
          <p:nvPr/>
        </p:nvGrpSpPr>
        <p:grpSpPr>
          <a:xfrm>
            <a:off x="16426703" y="5786432"/>
            <a:ext cx="993120" cy="1410387"/>
            <a:chOff x="16387303" y="5193446"/>
            <a:chExt cx="993120" cy="1410387"/>
          </a:xfrm>
        </p:grpSpPr>
        <p:pic>
          <p:nvPicPr>
            <p:cNvPr id="2066" name="object 19">
              <a:extLst>
                <a:ext uri="{FF2B5EF4-FFF2-40B4-BE49-F238E27FC236}">
                  <a16:creationId xmlns:a16="http://schemas.microsoft.com/office/drawing/2014/main" id="{832755A1-F237-659D-6C93-2A92A3E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7303" y="5193446"/>
              <a:ext cx="962486" cy="455145"/>
            </a:xfrm>
            <a:prstGeom prst="rect">
              <a:avLst/>
            </a:prstGeom>
          </p:spPr>
        </p:pic>
        <p:pic>
          <p:nvPicPr>
            <p:cNvPr id="2067" name="object 36">
              <a:extLst>
                <a:ext uri="{FF2B5EF4-FFF2-40B4-BE49-F238E27FC236}">
                  <a16:creationId xmlns:a16="http://schemas.microsoft.com/office/drawing/2014/main" id="{56CE55DA-96CD-24E3-9517-506941DA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05427" y="5849565"/>
              <a:ext cx="974996" cy="754268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5C535C-532B-ECDE-74E6-31745A48865C}"/>
              </a:ext>
            </a:extLst>
          </p:cNvPr>
          <p:cNvGrpSpPr/>
          <p:nvPr/>
        </p:nvGrpSpPr>
        <p:grpSpPr>
          <a:xfrm>
            <a:off x="4377270" y="8851241"/>
            <a:ext cx="13319350" cy="661717"/>
            <a:chOff x="4060810" y="8417272"/>
            <a:chExt cx="13319350" cy="66171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24A30EC2-8A38-DA03-904C-20FD334A84EE}"/>
                </a:ext>
              </a:extLst>
            </p:cNvPr>
            <p:cNvGrpSpPr/>
            <p:nvPr/>
          </p:nvGrpSpPr>
          <p:grpSpPr>
            <a:xfrm>
              <a:off x="4060810" y="8417272"/>
              <a:ext cx="3290247" cy="661717"/>
              <a:chOff x="2528564" y="7343274"/>
              <a:chExt cx="3290247" cy="661717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119F1A0-5D2B-EBDE-BDA8-8720B2FBB74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28564" y="7343274"/>
                <a:ext cx="661717" cy="661717"/>
              </a:xfrm>
              <a:prstGeom prst="ellipse">
                <a:avLst/>
              </a:prstGeom>
              <a:solidFill>
                <a:srgbClr val="2CAE8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✔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3290B6C-A5D7-A1E3-9A7C-25127B029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5910" y="7443300"/>
                <a:ext cx="248290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4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Software</a:t>
                </a:r>
              </a:p>
            </p:txBody>
          </p:sp>
        </p:grpSp>
        <p:grpSp>
          <p:nvGrpSpPr>
            <p:cNvPr id="2075" name="Group 2074">
              <a:extLst>
                <a:ext uri="{FF2B5EF4-FFF2-40B4-BE49-F238E27FC236}">
                  <a16:creationId xmlns:a16="http://schemas.microsoft.com/office/drawing/2014/main" id="{743F69A0-588E-7B21-5761-50AD960BA379}"/>
                </a:ext>
              </a:extLst>
            </p:cNvPr>
            <p:cNvGrpSpPr/>
            <p:nvPr/>
          </p:nvGrpSpPr>
          <p:grpSpPr>
            <a:xfrm>
              <a:off x="9075361" y="8417272"/>
              <a:ext cx="3290247" cy="661717"/>
              <a:chOff x="2528564" y="7343274"/>
              <a:chExt cx="3290247" cy="661717"/>
            </a:xfrm>
          </p:grpSpPr>
          <p:sp>
            <p:nvSpPr>
              <p:cNvPr id="2076" name="Oval 2075">
                <a:extLst>
                  <a:ext uri="{FF2B5EF4-FFF2-40B4-BE49-F238E27FC236}">
                    <a16:creationId xmlns:a16="http://schemas.microsoft.com/office/drawing/2014/main" id="{1EDAEB99-08DC-A05A-6A3B-B25E20AAD3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28564" y="7343274"/>
                <a:ext cx="661717" cy="661717"/>
              </a:xfrm>
              <a:prstGeom prst="ellipse">
                <a:avLst/>
              </a:prstGeom>
              <a:solidFill>
                <a:srgbClr val="2CAE8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✔</a:t>
                </a:r>
              </a:p>
            </p:txBody>
          </p:sp>
          <p:sp>
            <p:nvSpPr>
              <p:cNvPr id="2077" name="TextBox 2076">
                <a:extLst>
                  <a:ext uri="{FF2B5EF4-FFF2-40B4-BE49-F238E27FC236}">
                    <a16:creationId xmlns:a16="http://schemas.microsoft.com/office/drawing/2014/main" id="{7E04A186-CBE9-1DFA-1FCD-D8CA848139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5910" y="7443300"/>
                <a:ext cx="248290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4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Community</a:t>
                </a:r>
              </a:p>
            </p:txBody>
          </p:sp>
        </p:grpSp>
        <p:grpSp>
          <p:nvGrpSpPr>
            <p:cNvPr id="2078" name="Group 2077">
              <a:extLst>
                <a:ext uri="{FF2B5EF4-FFF2-40B4-BE49-F238E27FC236}">
                  <a16:creationId xmlns:a16="http://schemas.microsoft.com/office/drawing/2014/main" id="{E965BBA1-A244-1F89-9CFA-A8E2CAD54D6D}"/>
                </a:ext>
              </a:extLst>
            </p:cNvPr>
            <p:cNvGrpSpPr/>
            <p:nvPr/>
          </p:nvGrpSpPr>
          <p:grpSpPr>
            <a:xfrm>
              <a:off x="14089913" y="8417272"/>
              <a:ext cx="3290247" cy="661717"/>
              <a:chOff x="2528564" y="7343274"/>
              <a:chExt cx="3290247" cy="661717"/>
            </a:xfrm>
          </p:grpSpPr>
          <p:sp>
            <p:nvSpPr>
              <p:cNvPr id="2079" name="Oval 2078">
                <a:extLst>
                  <a:ext uri="{FF2B5EF4-FFF2-40B4-BE49-F238E27FC236}">
                    <a16:creationId xmlns:a16="http://schemas.microsoft.com/office/drawing/2014/main" id="{014F2727-A266-EBC1-4176-14B4ED2BEB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28564" y="7343274"/>
                <a:ext cx="661717" cy="661717"/>
              </a:xfrm>
              <a:prstGeom prst="ellipse">
                <a:avLst/>
              </a:prstGeom>
              <a:solidFill>
                <a:srgbClr val="2CAE8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✔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2A27D19-D6EC-6440-8AE3-57F1F9A892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5910" y="7443300"/>
                <a:ext cx="248290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4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Cost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175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5F8BD0E0-6485-B550-EE53-8125A8F14E47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</a:rPr>
              <a:t>H1 2024 O</a:t>
            </a:r>
            <a:r>
              <a:rPr kumimoji="0" lang="en-US" sz="223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perational</a:t>
            </a:r>
            <a:r>
              <a:rPr kumimoji="0" lang="en-US" sz="223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Highlights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EDF51-2102-27AC-4D6F-2A4D5E8ABE8C}"/>
              </a:ext>
            </a:extLst>
          </p:cNvPr>
          <p:cNvSpPr/>
          <p:nvPr/>
        </p:nvSpPr>
        <p:spPr>
          <a:xfrm>
            <a:off x="1457321" y="2990852"/>
            <a:ext cx="4129840" cy="6840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09D4D-532E-9778-6626-1108369783A6}"/>
              </a:ext>
            </a:extLst>
          </p:cNvPr>
          <p:cNvSpPr txBox="1">
            <a:spLocks/>
          </p:cNvSpPr>
          <p:nvPr/>
        </p:nvSpPr>
        <p:spPr>
          <a:xfrm>
            <a:off x="1972312" y="3521075"/>
            <a:ext cx="3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IPO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39A899-D04B-E460-5927-5B66299AAF49}"/>
              </a:ext>
            </a:extLst>
          </p:cNvPr>
          <p:cNvCxnSpPr>
            <a:cxnSpLocks/>
          </p:cNvCxnSpPr>
          <p:nvPr/>
        </p:nvCxnSpPr>
        <p:spPr>
          <a:xfrm>
            <a:off x="2113215" y="4224334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540AEC-98FC-707A-1815-5535C2E273E4}"/>
              </a:ext>
            </a:extLst>
          </p:cNvPr>
          <p:cNvSpPr txBox="1"/>
          <p:nvPr/>
        </p:nvSpPr>
        <p:spPr>
          <a:xfrm>
            <a:off x="1833491" y="4608640"/>
            <a:ext cx="32386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Successful IPO raising £178.9m (c. $225m) in total including £31.4m ($40m) for the Company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Returning pre-IPO investors include Arm and Lansdowne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Delivered a strong platform to invest in our technology roadmap and supply chain resilience, and to retain and attract top talent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78DF1-8D09-9B5C-0C6D-7BFD1420E17B}"/>
              </a:ext>
            </a:extLst>
          </p:cNvPr>
          <p:cNvSpPr/>
          <p:nvPr/>
        </p:nvSpPr>
        <p:spPr>
          <a:xfrm>
            <a:off x="5814260" y="2990851"/>
            <a:ext cx="4129840" cy="684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27053-A7EC-34DD-F0B3-D76BB767475F}"/>
              </a:ext>
            </a:extLst>
          </p:cNvPr>
          <p:cNvSpPr txBox="1">
            <a:spLocks/>
          </p:cNvSpPr>
          <p:nvPr/>
        </p:nvSpPr>
        <p:spPr>
          <a:xfrm>
            <a:off x="6258799" y="3521075"/>
            <a:ext cx="3240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Market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D204B1-1643-1175-CD35-41FD32369A99}"/>
              </a:ext>
            </a:extLst>
          </p:cNvPr>
          <p:cNvCxnSpPr>
            <a:cxnSpLocks/>
          </p:cNvCxnSpPr>
          <p:nvPr/>
        </p:nvCxnSpPr>
        <p:spPr>
          <a:xfrm>
            <a:off x="6470154" y="4224334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903704-18C0-A924-6AE4-6A57BC0BCC04}"/>
              </a:ext>
            </a:extLst>
          </p:cNvPr>
          <p:cNvSpPr txBox="1"/>
          <p:nvPr/>
        </p:nvSpPr>
        <p:spPr>
          <a:xfrm>
            <a:off x="6329252" y="4608640"/>
            <a:ext cx="32407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Completed recovery from pandemic-related supply chain shortages, with almost all SBC and Compute Module products freely available in channel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H1 saw higher than usual customer and channel inventory levels, however we are seeing signs that this should normalise towards the end of the year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06675F-6A1E-CE09-9F84-F0476EF26AC5}"/>
              </a:ext>
            </a:extLst>
          </p:cNvPr>
          <p:cNvSpPr/>
          <p:nvPr/>
        </p:nvSpPr>
        <p:spPr>
          <a:xfrm>
            <a:off x="10162247" y="2990851"/>
            <a:ext cx="4129840" cy="684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1D35D5-A6C8-FD5D-6CF3-9710B012A9AD}"/>
              </a:ext>
            </a:extLst>
          </p:cNvPr>
          <p:cNvSpPr txBox="1">
            <a:spLocks/>
          </p:cNvSpPr>
          <p:nvPr/>
        </p:nvSpPr>
        <p:spPr>
          <a:xfrm>
            <a:off x="10651328" y="3508682"/>
            <a:ext cx="3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Innovation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7E51F4-3DAE-E5F3-87AE-F203E18FFAFB}"/>
              </a:ext>
            </a:extLst>
          </p:cNvPr>
          <p:cNvCxnSpPr>
            <a:cxnSpLocks/>
          </p:cNvCxnSpPr>
          <p:nvPr/>
        </p:nvCxnSpPr>
        <p:spPr>
          <a:xfrm>
            <a:off x="10818141" y="4224334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969D8C-B9E9-6FA9-BDC6-8F2EEE29DC56}"/>
              </a:ext>
            </a:extLst>
          </p:cNvPr>
          <p:cNvSpPr txBox="1"/>
          <p:nvPr/>
        </p:nvSpPr>
        <p:spPr>
          <a:xfrm>
            <a:off x="10279881" y="4608640"/>
            <a:ext cx="38588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Debut first-party AI/ML hardware product (Raspberry Pi AI Kit), in collaboration with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Hailo</a:t>
            </a: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Debut cloud connectivity product (Raspberry Pi Connect)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Production ramp of RP2350 microcontroller, supporting introduction of Raspberry Pi Pico 2, and partner hardware products, in August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569D92-604B-4CC8-F1C8-1FE1AB7047B4}"/>
              </a:ext>
            </a:extLst>
          </p:cNvPr>
          <p:cNvSpPr/>
          <p:nvPr/>
        </p:nvSpPr>
        <p:spPr>
          <a:xfrm>
            <a:off x="14491278" y="3004672"/>
            <a:ext cx="4129840" cy="682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B5172C-3D22-FDA1-E504-78D61D1A1F65}"/>
              </a:ext>
            </a:extLst>
          </p:cNvPr>
          <p:cNvSpPr txBox="1">
            <a:spLocks/>
          </p:cNvSpPr>
          <p:nvPr/>
        </p:nvSpPr>
        <p:spPr>
          <a:xfrm>
            <a:off x="14839456" y="3521075"/>
            <a:ext cx="3266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Commercial progress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9CDEBC-3841-FF1F-C47B-A0538F9F1107}"/>
              </a:ext>
            </a:extLst>
          </p:cNvPr>
          <p:cNvCxnSpPr>
            <a:cxnSpLocks/>
          </p:cNvCxnSpPr>
          <p:nvPr/>
        </p:nvCxnSpPr>
        <p:spPr>
          <a:xfrm>
            <a:off x="15147172" y="4224334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7C0F559-FE00-AFF2-2E6D-97C04C70EBD8}"/>
              </a:ext>
            </a:extLst>
          </p:cNvPr>
          <p:cNvSpPr txBox="1"/>
          <p:nvPr/>
        </p:nvSpPr>
        <p:spPr>
          <a:xfrm>
            <a:off x="15021450" y="4608640"/>
            <a:ext cx="326667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Successful major product transition with Raspberry Pi 5 achieving 1.1m units in H1 2024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Increase in ASPs and Gross Profit per unit across SBCs and Compute Modules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Increase in Gross Profit on Accessories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Growth in Approved Reseller base from 100 to 112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Initiatives to accelerate direct OEM engagement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D2D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0F8C5-D742-7418-7892-8E502F06F1EF}"/>
              </a:ext>
            </a:extLst>
          </p:cNvPr>
          <p:cNvGrpSpPr/>
          <p:nvPr/>
        </p:nvGrpSpPr>
        <p:grpSpPr>
          <a:xfrm>
            <a:off x="3094482" y="2439601"/>
            <a:ext cx="897435" cy="897435"/>
            <a:chOff x="3094482" y="2289362"/>
            <a:chExt cx="897435" cy="89743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26F71E-8FEF-35F6-BC30-5FE27997A1A6}"/>
                </a:ext>
              </a:extLst>
            </p:cNvPr>
            <p:cNvSpPr/>
            <p:nvPr/>
          </p:nvSpPr>
          <p:spPr>
            <a:xfrm>
              <a:off x="3094482" y="2289362"/>
              <a:ext cx="897435" cy="897435"/>
            </a:xfrm>
            <a:prstGeom prst="rect">
              <a:avLst/>
            </a:prstGeom>
            <a:solidFill>
              <a:srgbClr val="CD235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Picture 51" descr="Coins with solid fill">
              <a:hlinkClick r:id="rId3"/>
              <a:extLst>
                <a:ext uri="{FF2B5EF4-FFF2-40B4-BE49-F238E27FC236}">
                  <a16:creationId xmlns:a16="http://schemas.microsoft.com/office/drawing/2014/main" id="{95DAABA3-8E76-8E53-E71C-A5C886F5235D}"/>
                </a:ext>
              </a:extLst>
            </p:cNvPr>
            <p:cNvSpPr/>
            <p:nvPr/>
          </p:nvSpPr>
          <p:spPr>
            <a:xfrm>
              <a:off x="3222755" y="2458650"/>
              <a:ext cx="650342" cy="557405"/>
            </a:xfrm>
            <a:custGeom>
              <a:avLst/>
              <a:gdLst>
                <a:gd name="connsiteX0" fmla="*/ 714623 w 768657"/>
                <a:gd name="connsiteY0" fmla="*/ 549010 h 658812"/>
                <a:gd name="connsiteX1" fmla="*/ 678022 w 768657"/>
                <a:gd name="connsiteY1" fmla="*/ 580121 h 658812"/>
                <a:gd name="connsiteX2" fmla="*/ 678022 w 768657"/>
                <a:gd name="connsiteY2" fmla="*/ 547180 h 658812"/>
                <a:gd name="connsiteX3" fmla="*/ 714623 w 768657"/>
                <a:gd name="connsiteY3" fmla="*/ 532540 h 658812"/>
                <a:gd name="connsiteX4" fmla="*/ 714623 w 768657"/>
                <a:gd name="connsiteY4" fmla="*/ 549010 h 658812"/>
                <a:gd name="connsiteX5" fmla="*/ 641422 w 768657"/>
                <a:gd name="connsiteY5" fmla="*/ 488619 h 658812"/>
                <a:gd name="connsiteX6" fmla="*/ 641422 w 768657"/>
                <a:gd name="connsiteY6" fmla="*/ 455678 h 658812"/>
                <a:gd name="connsiteX7" fmla="*/ 678022 w 768657"/>
                <a:gd name="connsiteY7" fmla="*/ 441038 h 658812"/>
                <a:gd name="connsiteX8" fmla="*/ 678022 w 768657"/>
                <a:gd name="connsiteY8" fmla="*/ 457508 h 658812"/>
                <a:gd name="connsiteX9" fmla="*/ 641422 w 768657"/>
                <a:gd name="connsiteY9" fmla="*/ 488619 h 658812"/>
                <a:gd name="connsiteX10" fmla="*/ 641422 w 768657"/>
                <a:gd name="connsiteY10" fmla="*/ 591101 h 658812"/>
                <a:gd name="connsiteX11" fmla="*/ 604821 w 768657"/>
                <a:gd name="connsiteY11" fmla="*/ 597506 h 658812"/>
                <a:gd name="connsiteX12" fmla="*/ 604821 w 768657"/>
                <a:gd name="connsiteY12" fmla="*/ 561820 h 658812"/>
                <a:gd name="connsiteX13" fmla="*/ 641422 w 768657"/>
                <a:gd name="connsiteY13" fmla="*/ 556330 h 658812"/>
                <a:gd name="connsiteX14" fmla="*/ 641422 w 768657"/>
                <a:gd name="connsiteY14" fmla="*/ 591101 h 658812"/>
                <a:gd name="connsiteX15" fmla="*/ 568221 w 768657"/>
                <a:gd name="connsiteY15" fmla="*/ 470319 h 658812"/>
                <a:gd name="connsiteX16" fmla="*/ 604821 w 768657"/>
                <a:gd name="connsiteY16" fmla="*/ 464828 h 658812"/>
                <a:gd name="connsiteX17" fmla="*/ 604821 w 768657"/>
                <a:gd name="connsiteY17" fmla="*/ 499599 h 658812"/>
                <a:gd name="connsiteX18" fmla="*/ 568221 w 768657"/>
                <a:gd name="connsiteY18" fmla="*/ 506004 h 658812"/>
                <a:gd name="connsiteX19" fmla="*/ 568221 w 768657"/>
                <a:gd name="connsiteY19" fmla="*/ 470319 h 658812"/>
                <a:gd name="connsiteX20" fmla="*/ 568221 w 768657"/>
                <a:gd name="connsiteY20" fmla="*/ 602081 h 658812"/>
                <a:gd name="connsiteX21" fmla="*/ 531621 w 768657"/>
                <a:gd name="connsiteY21" fmla="*/ 603911 h 658812"/>
                <a:gd name="connsiteX22" fmla="*/ 531621 w 768657"/>
                <a:gd name="connsiteY22" fmla="*/ 567310 h 658812"/>
                <a:gd name="connsiteX23" fmla="*/ 568221 w 768657"/>
                <a:gd name="connsiteY23" fmla="*/ 565480 h 658812"/>
                <a:gd name="connsiteX24" fmla="*/ 568221 w 768657"/>
                <a:gd name="connsiteY24" fmla="*/ 602081 h 658812"/>
                <a:gd name="connsiteX25" fmla="*/ 495020 w 768657"/>
                <a:gd name="connsiteY25" fmla="*/ 512409 h 658812"/>
                <a:gd name="connsiteX26" fmla="*/ 495020 w 768657"/>
                <a:gd name="connsiteY26" fmla="*/ 475809 h 658812"/>
                <a:gd name="connsiteX27" fmla="*/ 531621 w 768657"/>
                <a:gd name="connsiteY27" fmla="*/ 473979 h 658812"/>
                <a:gd name="connsiteX28" fmla="*/ 531621 w 768657"/>
                <a:gd name="connsiteY28" fmla="*/ 510579 h 658812"/>
                <a:gd name="connsiteX29" fmla="*/ 495020 w 768657"/>
                <a:gd name="connsiteY29" fmla="*/ 512409 h 658812"/>
                <a:gd name="connsiteX30" fmla="*/ 495020 w 768657"/>
                <a:gd name="connsiteY30" fmla="*/ 603911 h 658812"/>
                <a:gd name="connsiteX31" fmla="*/ 458420 w 768657"/>
                <a:gd name="connsiteY31" fmla="*/ 602081 h 658812"/>
                <a:gd name="connsiteX32" fmla="*/ 458420 w 768657"/>
                <a:gd name="connsiteY32" fmla="*/ 567310 h 658812"/>
                <a:gd name="connsiteX33" fmla="*/ 476720 w 768657"/>
                <a:gd name="connsiteY33" fmla="*/ 567310 h 658812"/>
                <a:gd name="connsiteX34" fmla="*/ 495020 w 768657"/>
                <a:gd name="connsiteY34" fmla="*/ 567310 h 658812"/>
                <a:gd name="connsiteX35" fmla="*/ 495020 w 768657"/>
                <a:gd name="connsiteY35" fmla="*/ 603911 h 658812"/>
                <a:gd name="connsiteX36" fmla="*/ 421820 w 768657"/>
                <a:gd name="connsiteY36" fmla="*/ 473979 h 658812"/>
                <a:gd name="connsiteX37" fmla="*/ 458420 w 768657"/>
                <a:gd name="connsiteY37" fmla="*/ 475809 h 658812"/>
                <a:gd name="connsiteX38" fmla="*/ 458420 w 768657"/>
                <a:gd name="connsiteY38" fmla="*/ 512409 h 658812"/>
                <a:gd name="connsiteX39" fmla="*/ 421820 w 768657"/>
                <a:gd name="connsiteY39" fmla="*/ 510579 h 658812"/>
                <a:gd name="connsiteX40" fmla="*/ 421820 w 768657"/>
                <a:gd name="connsiteY40" fmla="*/ 473979 h 658812"/>
                <a:gd name="connsiteX41" fmla="*/ 421820 w 768657"/>
                <a:gd name="connsiteY41" fmla="*/ 597506 h 658812"/>
                <a:gd name="connsiteX42" fmla="*/ 385219 w 768657"/>
                <a:gd name="connsiteY42" fmla="*/ 591101 h 658812"/>
                <a:gd name="connsiteX43" fmla="*/ 385219 w 768657"/>
                <a:gd name="connsiteY43" fmla="*/ 561820 h 658812"/>
                <a:gd name="connsiteX44" fmla="*/ 421820 w 768657"/>
                <a:gd name="connsiteY44" fmla="*/ 565480 h 658812"/>
                <a:gd name="connsiteX45" fmla="*/ 421820 w 768657"/>
                <a:gd name="connsiteY45" fmla="*/ 597506 h 658812"/>
                <a:gd name="connsiteX46" fmla="*/ 348619 w 768657"/>
                <a:gd name="connsiteY46" fmla="*/ 499599 h 658812"/>
                <a:gd name="connsiteX47" fmla="*/ 348619 w 768657"/>
                <a:gd name="connsiteY47" fmla="*/ 463913 h 658812"/>
                <a:gd name="connsiteX48" fmla="*/ 385219 w 768657"/>
                <a:gd name="connsiteY48" fmla="*/ 469404 h 658812"/>
                <a:gd name="connsiteX49" fmla="*/ 385219 w 768657"/>
                <a:gd name="connsiteY49" fmla="*/ 506004 h 658812"/>
                <a:gd name="connsiteX50" fmla="*/ 348619 w 768657"/>
                <a:gd name="connsiteY50" fmla="*/ 499599 h 658812"/>
                <a:gd name="connsiteX51" fmla="*/ 348619 w 768657"/>
                <a:gd name="connsiteY51" fmla="*/ 580121 h 658812"/>
                <a:gd name="connsiteX52" fmla="*/ 312018 w 768657"/>
                <a:gd name="connsiteY52" fmla="*/ 549010 h 658812"/>
                <a:gd name="connsiteX53" fmla="*/ 312018 w 768657"/>
                <a:gd name="connsiteY53" fmla="*/ 547180 h 658812"/>
                <a:gd name="connsiteX54" fmla="*/ 312933 w 768657"/>
                <a:gd name="connsiteY54" fmla="*/ 547180 h 658812"/>
                <a:gd name="connsiteX55" fmla="*/ 320253 w 768657"/>
                <a:gd name="connsiteY55" fmla="*/ 549010 h 658812"/>
                <a:gd name="connsiteX56" fmla="*/ 348619 w 768657"/>
                <a:gd name="connsiteY56" fmla="*/ 555415 h 658812"/>
                <a:gd name="connsiteX57" fmla="*/ 348619 w 768657"/>
                <a:gd name="connsiteY57" fmla="*/ 580121 h 658812"/>
                <a:gd name="connsiteX58" fmla="*/ 202217 w 768657"/>
                <a:gd name="connsiteY58" fmla="*/ 455678 h 658812"/>
                <a:gd name="connsiteX59" fmla="*/ 220517 w 768657"/>
                <a:gd name="connsiteY59" fmla="*/ 456593 h 658812"/>
                <a:gd name="connsiteX60" fmla="*/ 220517 w 768657"/>
                <a:gd name="connsiteY60" fmla="*/ 457508 h 658812"/>
                <a:gd name="connsiteX61" fmla="*/ 229667 w 768657"/>
                <a:gd name="connsiteY61" fmla="*/ 493194 h 658812"/>
                <a:gd name="connsiteX62" fmla="*/ 202217 w 768657"/>
                <a:gd name="connsiteY62" fmla="*/ 491364 h 658812"/>
                <a:gd name="connsiteX63" fmla="*/ 202217 w 768657"/>
                <a:gd name="connsiteY63" fmla="*/ 455678 h 658812"/>
                <a:gd name="connsiteX64" fmla="*/ 165617 w 768657"/>
                <a:gd name="connsiteY64" fmla="*/ 345876 h 658812"/>
                <a:gd name="connsiteX65" fmla="*/ 202217 w 768657"/>
                <a:gd name="connsiteY65" fmla="*/ 351366 h 658812"/>
                <a:gd name="connsiteX66" fmla="*/ 202217 w 768657"/>
                <a:gd name="connsiteY66" fmla="*/ 387967 h 658812"/>
                <a:gd name="connsiteX67" fmla="*/ 165617 w 768657"/>
                <a:gd name="connsiteY67" fmla="*/ 381562 h 658812"/>
                <a:gd name="connsiteX68" fmla="*/ 165617 w 768657"/>
                <a:gd name="connsiteY68" fmla="*/ 345876 h 658812"/>
                <a:gd name="connsiteX69" fmla="*/ 165617 w 768657"/>
                <a:gd name="connsiteY69" fmla="*/ 487704 h 658812"/>
                <a:gd name="connsiteX70" fmla="*/ 129016 w 768657"/>
                <a:gd name="connsiteY70" fmla="*/ 481299 h 658812"/>
                <a:gd name="connsiteX71" fmla="*/ 129016 w 768657"/>
                <a:gd name="connsiteY71" fmla="*/ 445613 h 658812"/>
                <a:gd name="connsiteX72" fmla="*/ 165617 w 768657"/>
                <a:gd name="connsiteY72" fmla="*/ 451103 h 658812"/>
                <a:gd name="connsiteX73" fmla="*/ 165617 w 768657"/>
                <a:gd name="connsiteY73" fmla="*/ 487704 h 658812"/>
                <a:gd name="connsiteX74" fmla="*/ 92416 w 768657"/>
                <a:gd name="connsiteY74" fmla="*/ 338556 h 658812"/>
                <a:gd name="connsiteX75" fmla="*/ 92416 w 768657"/>
                <a:gd name="connsiteY75" fmla="*/ 322086 h 658812"/>
                <a:gd name="connsiteX76" fmla="*/ 129016 w 768657"/>
                <a:gd name="connsiteY76" fmla="*/ 335811 h 658812"/>
                <a:gd name="connsiteX77" fmla="*/ 129016 w 768657"/>
                <a:gd name="connsiteY77" fmla="*/ 369667 h 658812"/>
                <a:gd name="connsiteX78" fmla="*/ 92416 w 768657"/>
                <a:gd name="connsiteY78" fmla="*/ 338556 h 658812"/>
                <a:gd name="connsiteX79" fmla="*/ 92416 w 768657"/>
                <a:gd name="connsiteY79" fmla="*/ 470319 h 658812"/>
                <a:gd name="connsiteX80" fmla="*/ 55816 w 768657"/>
                <a:gd name="connsiteY80" fmla="*/ 439208 h 658812"/>
                <a:gd name="connsiteX81" fmla="*/ 55816 w 768657"/>
                <a:gd name="connsiteY81" fmla="*/ 422738 h 658812"/>
                <a:gd name="connsiteX82" fmla="*/ 92416 w 768657"/>
                <a:gd name="connsiteY82" fmla="*/ 436463 h 658812"/>
                <a:gd name="connsiteX83" fmla="*/ 92416 w 768657"/>
                <a:gd name="connsiteY83" fmla="*/ 470319 h 658812"/>
                <a:gd name="connsiteX84" fmla="*/ 55816 w 768657"/>
                <a:gd name="connsiteY84" fmla="*/ 184833 h 658812"/>
                <a:gd name="connsiteX85" fmla="*/ 92416 w 768657"/>
                <a:gd name="connsiteY85" fmla="*/ 198559 h 658812"/>
                <a:gd name="connsiteX86" fmla="*/ 92416 w 768657"/>
                <a:gd name="connsiteY86" fmla="*/ 232414 h 658812"/>
                <a:gd name="connsiteX87" fmla="*/ 55816 w 768657"/>
                <a:gd name="connsiteY87" fmla="*/ 201304 h 658812"/>
                <a:gd name="connsiteX88" fmla="*/ 55816 w 768657"/>
                <a:gd name="connsiteY88" fmla="*/ 184833 h 658812"/>
                <a:gd name="connsiteX89" fmla="*/ 165617 w 768657"/>
                <a:gd name="connsiteY89" fmla="*/ 214114 h 658812"/>
                <a:gd name="connsiteX90" fmla="*/ 165617 w 768657"/>
                <a:gd name="connsiteY90" fmla="*/ 250715 h 658812"/>
                <a:gd name="connsiteX91" fmla="*/ 129016 w 768657"/>
                <a:gd name="connsiteY91" fmla="*/ 244309 h 658812"/>
                <a:gd name="connsiteX92" fmla="*/ 129016 w 768657"/>
                <a:gd name="connsiteY92" fmla="*/ 208624 h 658812"/>
                <a:gd name="connsiteX93" fmla="*/ 165617 w 768657"/>
                <a:gd name="connsiteY93" fmla="*/ 214114 h 658812"/>
                <a:gd name="connsiteX94" fmla="*/ 257118 w 768657"/>
                <a:gd name="connsiteY94" fmla="*/ 54901 h 658812"/>
                <a:gd name="connsiteX95" fmla="*/ 458420 w 768657"/>
                <a:gd name="connsiteY95" fmla="*/ 109802 h 658812"/>
                <a:gd name="connsiteX96" fmla="*/ 257118 w 768657"/>
                <a:gd name="connsiteY96" fmla="*/ 164703 h 658812"/>
                <a:gd name="connsiteX97" fmla="*/ 55816 w 768657"/>
                <a:gd name="connsiteY97" fmla="*/ 109802 h 658812"/>
                <a:gd name="connsiteX98" fmla="*/ 257118 w 768657"/>
                <a:gd name="connsiteY98" fmla="*/ 54901 h 658812"/>
                <a:gd name="connsiteX99" fmla="*/ 312018 w 768657"/>
                <a:gd name="connsiteY99" fmla="*/ 488619 h 658812"/>
                <a:gd name="connsiteX100" fmla="*/ 275418 w 768657"/>
                <a:gd name="connsiteY100" fmla="*/ 457508 h 658812"/>
                <a:gd name="connsiteX101" fmla="*/ 275418 w 768657"/>
                <a:gd name="connsiteY101" fmla="*/ 441038 h 658812"/>
                <a:gd name="connsiteX102" fmla="*/ 312018 w 768657"/>
                <a:gd name="connsiteY102" fmla="*/ 454763 h 658812"/>
                <a:gd name="connsiteX103" fmla="*/ 312018 w 768657"/>
                <a:gd name="connsiteY103" fmla="*/ 488619 h 658812"/>
                <a:gd name="connsiteX104" fmla="*/ 421820 w 768657"/>
                <a:gd name="connsiteY104" fmla="*/ 232414 h 658812"/>
                <a:gd name="connsiteX105" fmla="*/ 421820 w 768657"/>
                <a:gd name="connsiteY105" fmla="*/ 199474 h 658812"/>
                <a:gd name="connsiteX106" fmla="*/ 458420 w 768657"/>
                <a:gd name="connsiteY106" fmla="*/ 184833 h 658812"/>
                <a:gd name="connsiteX107" fmla="*/ 458420 w 768657"/>
                <a:gd name="connsiteY107" fmla="*/ 201304 h 658812"/>
                <a:gd name="connsiteX108" fmla="*/ 421820 w 768657"/>
                <a:gd name="connsiteY108" fmla="*/ 232414 h 658812"/>
                <a:gd name="connsiteX109" fmla="*/ 348619 w 768657"/>
                <a:gd name="connsiteY109" fmla="*/ 249800 h 658812"/>
                <a:gd name="connsiteX110" fmla="*/ 348619 w 768657"/>
                <a:gd name="connsiteY110" fmla="*/ 214114 h 658812"/>
                <a:gd name="connsiteX111" fmla="*/ 385219 w 768657"/>
                <a:gd name="connsiteY111" fmla="*/ 208624 h 658812"/>
                <a:gd name="connsiteX112" fmla="*/ 385219 w 768657"/>
                <a:gd name="connsiteY112" fmla="*/ 243394 h 658812"/>
                <a:gd name="connsiteX113" fmla="*/ 348619 w 768657"/>
                <a:gd name="connsiteY113" fmla="*/ 249800 h 658812"/>
                <a:gd name="connsiteX114" fmla="*/ 275418 w 768657"/>
                <a:gd name="connsiteY114" fmla="*/ 256205 h 658812"/>
                <a:gd name="connsiteX115" fmla="*/ 275418 w 768657"/>
                <a:gd name="connsiteY115" fmla="*/ 219604 h 658812"/>
                <a:gd name="connsiteX116" fmla="*/ 312018 w 768657"/>
                <a:gd name="connsiteY116" fmla="*/ 217774 h 658812"/>
                <a:gd name="connsiteX117" fmla="*/ 312018 w 768657"/>
                <a:gd name="connsiteY117" fmla="*/ 254375 h 658812"/>
                <a:gd name="connsiteX118" fmla="*/ 275418 w 768657"/>
                <a:gd name="connsiteY118" fmla="*/ 256205 h 658812"/>
                <a:gd name="connsiteX119" fmla="*/ 202217 w 768657"/>
                <a:gd name="connsiteY119" fmla="*/ 254375 h 658812"/>
                <a:gd name="connsiteX120" fmla="*/ 202217 w 768657"/>
                <a:gd name="connsiteY120" fmla="*/ 217774 h 658812"/>
                <a:gd name="connsiteX121" fmla="*/ 238818 w 768657"/>
                <a:gd name="connsiteY121" fmla="*/ 219604 h 658812"/>
                <a:gd name="connsiteX122" fmla="*/ 238818 w 768657"/>
                <a:gd name="connsiteY122" fmla="*/ 256205 h 658812"/>
                <a:gd name="connsiteX123" fmla="*/ 202217 w 768657"/>
                <a:gd name="connsiteY123" fmla="*/ 254375 h 658812"/>
                <a:gd name="connsiteX124" fmla="*/ 678022 w 768657"/>
                <a:gd name="connsiteY124" fmla="*/ 366007 h 658812"/>
                <a:gd name="connsiteX125" fmla="*/ 476720 w 768657"/>
                <a:gd name="connsiteY125" fmla="*/ 420908 h 658812"/>
                <a:gd name="connsiteX126" fmla="*/ 275418 w 768657"/>
                <a:gd name="connsiteY126" fmla="*/ 366007 h 658812"/>
                <a:gd name="connsiteX127" fmla="*/ 476720 w 768657"/>
                <a:gd name="connsiteY127" fmla="*/ 311106 h 658812"/>
                <a:gd name="connsiteX128" fmla="*/ 678022 w 768657"/>
                <a:gd name="connsiteY128" fmla="*/ 366007 h 658812"/>
                <a:gd name="connsiteX129" fmla="*/ 732923 w 768657"/>
                <a:gd name="connsiteY129" fmla="*/ 393457 h 658812"/>
                <a:gd name="connsiteX130" fmla="*/ 732923 w 768657"/>
                <a:gd name="connsiteY130" fmla="*/ 366007 h 658812"/>
                <a:gd name="connsiteX131" fmla="*/ 633187 w 768657"/>
                <a:gd name="connsiteY131" fmla="*/ 274505 h 658812"/>
                <a:gd name="connsiteX132" fmla="*/ 548091 w 768657"/>
                <a:gd name="connsiteY132" fmla="*/ 259865 h 658812"/>
                <a:gd name="connsiteX133" fmla="*/ 549006 w 768657"/>
                <a:gd name="connsiteY133" fmla="*/ 247055 h 658812"/>
                <a:gd name="connsiteX134" fmla="*/ 512405 w 768657"/>
                <a:gd name="connsiteY134" fmla="*/ 183003 h 658812"/>
                <a:gd name="connsiteX135" fmla="*/ 512405 w 768657"/>
                <a:gd name="connsiteY135" fmla="*/ 109802 h 658812"/>
                <a:gd name="connsiteX136" fmla="*/ 412669 w 768657"/>
                <a:gd name="connsiteY136" fmla="*/ 18300 h 658812"/>
                <a:gd name="connsiteX137" fmla="*/ 256203 w 768657"/>
                <a:gd name="connsiteY137" fmla="*/ 0 h 658812"/>
                <a:gd name="connsiteX138" fmla="*/ 0 w 768657"/>
                <a:gd name="connsiteY138" fmla="*/ 109802 h 658812"/>
                <a:gd name="connsiteX139" fmla="*/ 0 w 768657"/>
                <a:gd name="connsiteY139" fmla="*/ 201304 h 658812"/>
                <a:gd name="connsiteX140" fmla="*/ 36600 w 768657"/>
                <a:gd name="connsiteY140" fmla="*/ 265355 h 658812"/>
                <a:gd name="connsiteX141" fmla="*/ 36600 w 768657"/>
                <a:gd name="connsiteY141" fmla="*/ 282740 h 658812"/>
                <a:gd name="connsiteX142" fmla="*/ 0 w 768657"/>
                <a:gd name="connsiteY142" fmla="*/ 347706 h 658812"/>
                <a:gd name="connsiteX143" fmla="*/ 0 w 768657"/>
                <a:gd name="connsiteY143" fmla="*/ 439208 h 658812"/>
                <a:gd name="connsiteX144" fmla="*/ 99736 w 768657"/>
                <a:gd name="connsiteY144" fmla="*/ 530710 h 658812"/>
                <a:gd name="connsiteX145" fmla="*/ 256203 w 768657"/>
                <a:gd name="connsiteY145" fmla="*/ 549010 h 658812"/>
                <a:gd name="connsiteX146" fmla="*/ 355939 w 768657"/>
                <a:gd name="connsiteY146" fmla="*/ 640512 h 658812"/>
                <a:gd name="connsiteX147" fmla="*/ 512405 w 768657"/>
                <a:gd name="connsiteY147" fmla="*/ 658812 h 658812"/>
                <a:gd name="connsiteX148" fmla="*/ 768608 w 768657"/>
                <a:gd name="connsiteY148" fmla="*/ 549010 h 658812"/>
                <a:gd name="connsiteX149" fmla="*/ 768608 w 768657"/>
                <a:gd name="connsiteY149" fmla="*/ 457508 h 658812"/>
                <a:gd name="connsiteX150" fmla="*/ 732923 w 768657"/>
                <a:gd name="connsiteY150" fmla="*/ 393457 h 65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768657" h="658812">
                  <a:moveTo>
                    <a:pt x="714623" y="549010"/>
                  </a:moveTo>
                  <a:cubicBezTo>
                    <a:pt x="714623" y="560905"/>
                    <a:pt x="700897" y="571885"/>
                    <a:pt x="678022" y="580121"/>
                  </a:cubicBezTo>
                  <a:lnTo>
                    <a:pt x="678022" y="547180"/>
                  </a:lnTo>
                  <a:cubicBezTo>
                    <a:pt x="690832" y="543520"/>
                    <a:pt x="703643" y="538030"/>
                    <a:pt x="714623" y="532540"/>
                  </a:cubicBezTo>
                  <a:lnTo>
                    <a:pt x="714623" y="549010"/>
                  </a:lnTo>
                  <a:close/>
                  <a:moveTo>
                    <a:pt x="641422" y="488619"/>
                  </a:moveTo>
                  <a:lnTo>
                    <a:pt x="641422" y="455678"/>
                  </a:lnTo>
                  <a:cubicBezTo>
                    <a:pt x="654232" y="452018"/>
                    <a:pt x="667042" y="446528"/>
                    <a:pt x="678022" y="441038"/>
                  </a:cubicBezTo>
                  <a:lnTo>
                    <a:pt x="678022" y="457508"/>
                  </a:lnTo>
                  <a:cubicBezTo>
                    <a:pt x="678022" y="469404"/>
                    <a:pt x="664297" y="480384"/>
                    <a:pt x="641422" y="488619"/>
                  </a:cubicBezTo>
                  <a:close/>
                  <a:moveTo>
                    <a:pt x="641422" y="591101"/>
                  </a:moveTo>
                  <a:cubicBezTo>
                    <a:pt x="630442" y="593846"/>
                    <a:pt x="617632" y="595676"/>
                    <a:pt x="604821" y="597506"/>
                  </a:cubicBezTo>
                  <a:lnTo>
                    <a:pt x="604821" y="561820"/>
                  </a:lnTo>
                  <a:cubicBezTo>
                    <a:pt x="616717" y="559990"/>
                    <a:pt x="629527" y="558160"/>
                    <a:pt x="641422" y="556330"/>
                  </a:cubicBezTo>
                  <a:lnTo>
                    <a:pt x="641422" y="591101"/>
                  </a:lnTo>
                  <a:close/>
                  <a:moveTo>
                    <a:pt x="568221" y="470319"/>
                  </a:moveTo>
                  <a:cubicBezTo>
                    <a:pt x="580116" y="468489"/>
                    <a:pt x="592926" y="466659"/>
                    <a:pt x="604821" y="464828"/>
                  </a:cubicBezTo>
                  <a:lnTo>
                    <a:pt x="604821" y="499599"/>
                  </a:lnTo>
                  <a:cubicBezTo>
                    <a:pt x="593841" y="502344"/>
                    <a:pt x="581031" y="504174"/>
                    <a:pt x="568221" y="506004"/>
                  </a:cubicBezTo>
                  <a:lnTo>
                    <a:pt x="568221" y="470319"/>
                  </a:lnTo>
                  <a:close/>
                  <a:moveTo>
                    <a:pt x="568221" y="602081"/>
                  </a:moveTo>
                  <a:cubicBezTo>
                    <a:pt x="556326" y="602996"/>
                    <a:pt x="544431" y="603911"/>
                    <a:pt x="531621" y="603911"/>
                  </a:cubicBezTo>
                  <a:lnTo>
                    <a:pt x="531621" y="567310"/>
                  </a:lnTo>
                  <a:cubicBezTo>
                    <a:pt x="542601" y="567310"/>
                    <a:pt x="555411" y="566395"/>
                    <a:pt x="568221" y="565480"/>
                  </a:cubicBezTo>
                  <a:lnTo>
                    <a:pt x="568221" y="602081"/>
                  </a:lnTo>
                  <a:close/>
                  <a:moveTo>
                    <a:pt x="495020" y="512409"/>
                  </a:moveTo>
                  <a:lnTo>
                    <a:pt x="495020" y="475809"/>
                  </a:lnTo>
                  <a:cubicBezTo>
                    <a:pt x="506000" y="475809"/>
                    <a:pt x="518811" y="474894"/>
                    <a:pt x="531621" y="473979"/>
                  </a:cubicBezTo>
                  <a:lnTo>
                    <a:pt x="531621" y="510579"/>
                  </a:lnTo>
                  <a:cubicBezTo>
                    <a:pt x="519726" y="511494"/>
                    <a:pt x="507830" y="511494"/>
                    <a:pt x="495020" y="512409"/>
                  </a:cubicBezTo>
                  <a:close/>
                  <a:moveTo>
                    <a:pt x="495020" y="603911"/>
                  </a:moveTo>
                  <a:cubicBezTo>
                    <a:pt x="482210" y="603911"/>
                    <a:pt x="470315" y="602996"/>
                    <a:pt x="458420" y="602081"/>
                  </a:cubicBezTo>
                  <a:lnTo>
                    <a:pt x="458420" y="567310"/>
                  </a:lnTo>
                  <a:cubicBezTo>
                    <a:pt x="464825" y="567310"/>
                    <a:pt x="470315" y="567310"/>
                    <a:pt x="476720" y="567310"/>
                  </a:cubicBezTo>
                  <a:cubicBezTo>
                    <a:pt x="482210" y="567310"/>
                    <a:pt x="488615" y="567310"/>
                    <a:pt x="495020" y="567310"/>
                  </a:cubicBezTo>
                  <a:lnTo>
                    <a:pt x="495020" y="603911"/>
                  </a:lnTo>
                  <a:close/>
                  <a:moveTo>
                    <a:pt x="421820" y="473979"/>
                  </a:moveTo>
                  <a:cubicBezTo>
                    <a:pt x="433715" y="474894"/>
                    <a:pt x="445610" y="475809"/>
                    <a:pt x="458420" y="475809"/>
                  </a:cubicBezTo>
                  <a:lnTo>
                    <a:pt x="458420" y="512409"/>
                  </a:lnTo>
                  <a:cubicBezTo>
                    <a:pt x="445610" y="512409"/>
                    <a:pt x="433715" y="511494"/>
                    <a:pt x="421820" y="510579"/>
                  </a:cubicBezTo>
                  <a:lnTo>
                    <a:pt x="421820" y="473979"/>
                  </a:lnTo>
                  <a:close/>
                  <a:moveTo>
                    <a:pt x="421820" y="597506"/>
                  </a:moveTo>
                  <a:cubicBezTo>
                    <a:pt x="409009" y="595676"/>
                    <a:pt x="396199" y="593846"/>
                    <a:pt x="385219" y="591101"/>
                  </a:cubicBezTo>
                  <a:lnTo>
                    <a:pt x="385219" y="561820"/>
                  </a:lnTo>
                  <a:cubicBezTo>
                    <a:pt x="397114" y="563650"/>
                    <a:pt x="409009" y="564565"/>
                    <a:pt x="421820" y="565480"/>
                  </a:cubicBezTo>
                  <a:lnTo>
                    <a:pt x="421820" y="597506"/>
                  </a:lnTo>
                  <a:close/>
                  <a:moveTo>
                    <a:pt x="348619" y="499599"/>
                  </a:moveTo>
                  <a:lnTo>
                    <a:pt x="348619" y="463913"/>
                  </a:lnTo>
                  <a:cubicBezTo>
                    <a:pt x="360514" y="465744"/>
                    <a:pt x="372409" y="468489"/>
                    <a:pt x="385219" y="469404"/>
                  </a:cubicBezTo>
                  <a:lnTo>
                    <a:pt x="385219" y="506004"/>
                  </a:lnTo>
                  <a:cubicBezTo>
                    <a:pt x="372409" y="504174"/>
                    <a:pt x="359599" y="502344"/>
                    <a:pt x="348619" y="499599"/>
                  </a:cubicBezTo>
                  <a:close/>
                  <a:moveTo>
                    <a:pt x="348619" y="580121"/>
                  </a:moveTo>
                  <a:cubicBezTo>
                    <a:pt x="325743" y="570970"/>
                    <a:pt x="312018" y="559990"/>
                    <a:pt x="312018" y="549010"/>
                  </a:cubicBezTo>
                  <a:lnTo>
                    <a:pt x="312018" y="547180"/>
                  </a:lnTo>
                  <a:cubicBezTo>
                    <a:pt x="312018" y="547180"/>
                    <a:pt x="312018" y="547180"/>
                    <a:pt x="312933" y="547180"/>
                  </a:cubicBezTo>
                  <a:cubicBezTo>
                    <a:pt x="315678" y="548095"/>
                    <a:pt x="317508" y="549010"/>
                    <a:pt x="320253" y="549010"/>
                  </a:cubicBezTo>
                  <a:cubicBezTo>
                    <a:pt x="329404" y="551755"/>
                    <a:pt x="338554" y="553585"/>
                    <a:pt x="348619" y="555415"/>
                  </a:cubicBezTo>
                  <a:lnTo>
                    <a:pt x="348619" y="580121"/>
                  </a:lnTo>
                  <a:close/>
                  <a:moveTo>
                    <a:pt x="202217" y="455678"/>
                  </a:moveTo>
                  <a:cubicBezTo>
                    <a:pt x="208622" y="455678"/>
                    <a:pt x="214112" y="456593"/>
                    <a:pt x="220517" y="456593"/>
                  </a:cubicBezTo>
                  <a:lnTo>
                    <a:pt x="220517" y="457508"/>
                  </a:lnTo>
                  <a:cubicBezTo>
                    <a:pt x="220517" y="470319"/>
                    <a:pt x="223262" y="483129"/>
                    <a:pt x="229667" y="493194"/>
                  </a:cubicBezTo>
                  <a:cubicBezTo>
                    <a:pt x="220517" y="493194"/>
                    <a:pt x="211367" y="492279"/>
                    <a:pt x="202217" y="491364"/>
                  </a:cubicBezTo>
                  <a:lnTo>
                    <a:pt x="202217" y="455678"/>
                  </a:lnTo>
                  <a:close/>
                  <a:moveTo>
                    <a:pt x="165617" y="345876"/>
                  </a:moveTo>
                  <a:cubicBezTo>
                    <a:pt x="177512" y="347706"/>
                    <a:pt x="189407" y="350451"/>
                    <a:pt x="202217" y="351366"/>
                  </a:cubicBezTo>
                  <a:lnTo>
                    <a:pt x="202217" y="387967"/>
                  </a:lnTo>
                  <a:cubicBezTo>
                    <a:pt x="189407" y="386137"/>
                    <a:pt x="176597" y="384307"/>
                    <a:pt x="165617" y="381562"/>
                  </a:cubicBezTo>
                  <a:lnTo>
                    <a:pt x="165617" y="345876"/>
                  </a:lnTo>
                  <a:close/>
                  <a:moveTo>
                    <a:pt x="165617" y="487704"/>
                  </a:moveTo>
                  <a:cubicBezTo>
                    <a:pt x="152807" y="485874"/>
                    <a:pt x="139997" y="484044"/>
                    <a:pt x="129016" y="481299"/>
                  </a:cubicBezTo>
                  <a:lnTo>
                    <a:pt x="129016" y="445613"/>
                  </a:lnTo>
                  <a:cubicBezTo>
                    <a:pt x="140911" y="447443"/>
                    <a:pt x="152807" y="450188"/>
                    <a:pt x="165617" y="451103"/>
                  </a:cubicBezTo>
                  <a:lnTo>
                    <a:pt x="165617" y="487704"/>
                  </a:lnTo>
                  <a:close/>
                  <a:moveTo>
                    <a:pt x="92416" y="338556"/>
                  </a:moveTo>
                  <a:lnTo>
                    <a:pt x="92416" y="322086"/>
                  </a:lnTo>
                  <a:cubicBezTo>
                    <a:pt x="103396" y="327576"/>
                    <a:pt x="115291" y="332151"/>
                    <a:pt x="129016" y="335811"/>
                  </a:cubicBezTo>
                  <a:lnTo>
                    <a:pt x="129016" y="369667"/>
                  </a:lnTo>
                  <a:cubicBezTo>
                    <a:pt x="106141" y="361432"/>
                    <a:pt x="92416" y="350451"/>
                    <a:pt x="92416" y="338556"/>
                  </a:cubicBezTo>
                  <a:close/>
                  <a:moveTo>
                    <a:pt x="92416" y="470319"/>
                  </a:moveTo>
                  <a:cubicBezTo>
                    <a:pt x="69541" y="461168"/>
                    <a:pt x="55816" y="450188"/>
                    <a:pt x="55816" y="439208"/>
                  </a:cubicBezTo>
                  <a:lnTo>
                    <a:pt x="55816" y="422738"/>
                  </a:lnTo>
                  <a:cubicBezTo>
                    <a:pt x="66796" y="428228"/>
                    <a:pt x="78691" y="432803"/>
                    <a:pt x="92416" y="436463"/>
                  </a:cubicBezTo>
                  <a:lnTo>
                    <a:pt x="92416" y="470319"/>
                  </a:lnTo>
                  <a:close/>
                  <a:moveTo>
                    <a:pt x="55816" y="184833"/>
                  </a:moveTo>
                  <a:cubicBezTo>
                    <a:pt x="66796" y="190323"/>
                    <a:pt x="78691" y="194899"/>
                    <a:pt x="92416" y="198559"/>
                  </a:cubicBezTo>
                  <a:lnTo>
                    <a:pt x="92416" y="232414"/>
                  </a:lnTo>
                  <a:cubicBezTo>
                    <a:pt x="69541" y="223264"/>
                    <a:pt x="55816" y="212284"/>
                    <a:pt x="55816" y="201304"/>
                  </a:cubicBezTo>
                  <a:lnTo>
                    <a:pt x="55816" y="184833"/>
                  </a:lnTo>
                  <a:close/>
                  <a:moveTo>
                    <a:pt x="165617" y="214114"/>
                  </a:moveTo>
                  <a:lnTo>
                    <a:pt x="165617" y="250715"/>
                  </a:lnTo>
                  <a:cubicBezTo>
                    <a:pt x="152807" y="248885"/>
                    <a:pt x="139997" y="247055"/>
                    <a:pt x="129016" y="244309"/>
                  </a:cubicBezTo>
                  <a:lnTo>
                    <a:pt x="129016" y="208624"/>
                  </a:lnTo>
                  <a:cubicBezTo>
                    <a:pt x="140911" y="210454"/>
                    <a:pt x="152807" y="212284"/>
                    <a:pt x="165617" y="214114"/>
                  </a:cubicBezTo>
                  <a:close/>
                  <a:moveTo>
                    <a:pt x="257118" y="54901"/>
                  </a:moveTo>
                  <a:cubicBezTo>
                    <a:pt x="368749" y="54901"/>
                    <a:pt x="458420" y="79606"/>
                    <a:pt x="458420" y="109802"/>
                  </a:cubicBezTo>
                  <a:cubicBezTo>
                    <a:pt x="458420" y="139998"/>
                    <a:pt x="368749" y="164703"/>
                    <a:pt x="257118" y="164703"/>
                  </a:cubicBezTo>
                  <a:cubicBezTo>
                    <a:pt x="145487" y="164703"/>
                    <a:pt x="55816" y="139998"/>
                    <a:pt x="55816" y="109802"/>
                  </a:cubicBezTo>
                  <a:cubicBezTo>
                    <a:pt x="55816" y="79606"/>
                    <a:pt x="145487" y="54901"/>
                    <a:pt x="257118" y="54901"/>
                  </a:cubicBezTo>
                  <a:close/>
                  <a:moveTo>
                    <a:pt x="312018" y="488619"/>
                  </a:moveTo>
                  <a:cubicBezTo>
                    <a:pt x="289143" y="479469"/>
                    <a:pt x="275418" y="468489"/>
                    <a:pt x="275418" y="457508"/>
                  </a:cubicBezTo>
                  <a:lnTo>
                    <a:pt x="275418" y="441038"/>
                  </a:lnTo>
                  <a:cubicBezTo>
                    <a:pt x="286398" y="446528"/>
                    <a:pt x="298293" y="451103"/>
                    <a:pt x="312018" y="454763"/>
                  </a:cubicBezTo>
                  <a:lnTo>
                    <a:pt x="312018" y="488619"/>
                  </a:lnTo>
                  <a:close/>
                  <a:moveTo>
                    <a:pt x="421820" y="232414"/>
                  </a:moveTo>
                  <a:lnTo>
                    <a:pt x="421820" y="199474"/>
                  </a:lnTo>
                  <a:cubicBezTo>
                    <a:pt x="434630" y="195814"/>
                    <a:pt x="447440" y="190323"/>
                    <a:pt x="458420" y="184833"/>
                  </a:cubicBezTo>
                  <a:lnTo>
                    <a:pt x="458420" y="201304"/>
                  </a:lnTo>
                  <a:cubicBezTo>
                    <a:pt x="458420" y="213199"/>
                    <a:pt x="444695" y="224179"/>
                    <a:pt x="421820" y="232414"/>
                  </a:cubicBezTo>
                  <a:close/>
                  <a:moveTo>
                    <a:pt x="348619" y="249800"/>
                  </a:moveTo>
                  <a:lnTo>
                    <a:pt x="348619" y="214114"/>
                  </a:lnTo>
                  <a:cubicBezTo>
                    <a:pt x="360514" y="212284"/>
                    <a:pt x="373324" y="210454"/>
                    <a:pt x="385219" y="208624"/>
                  </a:cubicBezTo>
                  <a:lnTo>
                    <a:pt x="385219" y="243394"/>
                  </a:lnTo>
                  <a:cubicBezTo>
                    <a:pt x="374239" y="246140"/>
                    <a:pt x="361429" y="247970"/>
                    <a:pt x="348619" y="249800"/>
                  </a:cubicBezTo>
                  <a:close/>
                  <a:moveTo>
                    <a:pt x="275418" y="256205"/>
                  </a:moveTo>
                  <a:lnTo>
                    <a:pt x="275418" y="219604"/>
                  </a:lnTo>
                  <a:cubicBezTo>
                    <a:pt x="286398" y="219604"/>
                    <a:pt x="299208" y="218689"/>
                    <a:pt x="312018" y="217774"/>
                  </a:cubicBezTo>
                  <a:lnTo>
                    <a:pt x="312018" y="254375"/>
                  </a:lnTo>
                  <a:cubicBezTo>
                    <a:pt x="300123" y="255290"/>
                    <a:pt x="288228" y="255290"/>
                    <a:pt x="275418" y="256205"/>
                  </a:cubicBezTo>
                  <a:close/>
                  <a:moveTo>
                    <a:pt x="202217" y="254375"/>
                  </a:moveTo>
                  <a:lnTo>
                    <a:pt x="202217" y="217774"/>
                  </a:lnTo>
                  <a:cubicBezTo>
                    <a:pt x="214112" y="218689"/>
                    <a:pt x="226007" y="219604"/>
                    <a:pt x="238818" y="219604"/>
                  </a:cubicBezTo>
                  <a:lnTo>
                    <a:pt x="238818" y="256205"/>
                  </a:lnTo>
                  <a:cubicBezTo>
                    <a:pt x="226007" y="255290"/>
                    <a:pt x="214112" y="255290"/>
                    <a:pt x="202217" y="254375"/>
                  </a:cubicBezTo>
                  <a:close/>
                  <a:moveTo>
                    <a:pt x="678022" y="366007"/>
                  </a:moveTo>
                  <a:cubicBezTo>
                    <a:pt x="678022" y="396202"/>
                    <a:pt x="588351" y="420908"/>
                    <a:pt x="476720" y="420908"/>
                  </a:cubicBezTo>
                  <a:cubicBezTo>
                    <a:pt x="365089" y="420908"/>
                    <a:pt x="275418" y="396202"/>
                    <a:pt x="275418" y="366007"/>
                  </a:cubicBezTo>
                  <a:cubicBezTo>
                    <a:pt x="275418" y="335811"/>
                    <a:pt x="365089" y="311106"/>
                    <a:pt x="476720" y="311106"/>
                  </a:cubicBezTo>
                  <a:cubicBezTo>
                    <a:pt x="588351" y="311106"/>
                    <a:pt x="678022" y="335811"/>
                    <a:pt x="678022" y="366007"/>
                  </a:cubicBezTo>
                  <a:close/>
                  <a:moveTo>
                    <a:pt x="732923" y="393457"/>
                  </a:moveTo>
                  <a:lnTo>
                    <a:pt x="732923" y="366007"/>
                  </a:lnTo>
                  <a:cubicBezTo>
                    <a:pt x="732923" y="323001"/>
                    <a:pt x="699067" y="291890"/>
                    <a:pt x="633187" y="274505"/>
                  </a:cubicBezTo>
                  <a:cubicBezTo>
                    <a:pt x="608482" y="268100"/>
                    <a:pt x="580116" y="262610"/>
                    <a:pt x="548091" y="259865"/>
                  </a:cubicBezTo>
                  <a:cubicBezTo>
                    <a:pt x="549006" y="256205"/>
                    <a:pt x="549006" y="251630"/>
                    <a:pt x="549006" y="247055"/>
                  </a:cubicBezTo>
                  <a:cubicBezTo>
                    <a:pt x="549006" y="221434"/>
                    <a:pt x="537111" y="199474"/>
                    <a:pt x="512405" y="183003"/>
                  </a:cubicBezTo>
                  <a:lnTo>
                    <a:pt x="512405" y="109802"/>
                  </a:lnTo>
                  <a:cubicBezTo>
                    <a:pt x="512405" y="66796"/>
                    <a:pt x="478550" y="35686"/>
                    <a:pt x="412669" y="18300"/>
                  </a:cubicBezTo>
                  <a:cubicBezTo>
                    <a:pt x="369664" y="6405"/>
                    <a:pt x="314763" y="0"/>
                    <a:pt x="256203" y="0"/>
                  </a:cubicBezTo>
                  <a:cubicBezTo>
                    <a:pt x="179342" y="0"/>
                    <a:pt x="0" y="10980"/>
                    <a:pt x="0" y="109802"/>
                  </a:cubicBezTo>
                  <a:lnTo>
                    <a:pt x="0" y="201304"/>
                  </a:lnTo>
                  <a:cubicBezTo>
                    <a:pt x="0" y="226924"/>
                    <a:pt x="11895" y="248885"/>
                    <a:pt x="36600" y="265355"/>
                  </a:cubicBezTo>
                  <a:lnTo>
                    <a:pt x="36600" y="282740"/>
                  </a:lnTo>
                  <a:cubicBezTo>
                    <a:pt x="14640" y="298295"/>
                    <a:pt x="0" y="319341"/>
                    <a:pt x="0" y="347706"/>
                  </a:cubicBezTo>
                  <a:lnTo>
                    <a:pt x="0" y="439208"/>
                  </a:lnTo>
                  <a:cubicBezTo>
                    <a:pt x="0" y="482214"/>
                    <a:pt x="33855" y="513324"/>
                    <a:pt x="99736" y="530710"/>
                  </a:cubicBezTo>
                  <a:cubicBezTo>
                    <a:pt x="142742" y="542605"/>
                    <a:pt x="197642" y="549010"/>
                    <a:pt x="256203" y="549010"/>
                  </a:cubicBezTo>
                  <a:cubicBezTo>
                    <a:pt x="256203" y="592016"/>
                    <a:pt x="290058" y="623126"/>
                    <a:pt x="355939" y="640512"/>
                  </a:cubicBezTo>
                  <a:cubicBezTo>
                    <a:pt x="398944" y="652407"/>
                    <a:pt x="453845" y="658812"/>
                    <a:pt x="512405" y="658812"/>
                  </a:cubicBezTo>
                  <a:cubicBezTo>
                    <a:pt x="589266" y="658812"/>
                    <a:pt x="768608" y="647832"/>
                    <a:pt x="768608" y="549010"/>
                  </a:cubicBezTo>
                  <a:lnTo>
                    <a:pt x="768608" y="457508"/>
                  </a:lnTo>
                  <a:cubicBezTo>
                    <a:pt x="769523" y="431888"/>
                    <a:pt x="757628" y="409927"/>
                    <a:pt x="732923" y="393457"/>
                  </a:cubicBezTo>
                  <a:close/>
                </a:path>
              </a:pathLst>
            </a:custGeom>
            <a:solidFill>
              <a:schemeClr val="bg1"/>
            </a:solidFill>
            <a:ln w="8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45F8B8-F31C-F75F-08BF-894A3C1D3FCC}"/>
              </a:ext>
            </a:extLst>
          </p:cNvPr>
          <p:cNvGrpSpPr/>
          <p:nvPr/>
        </p:nvGrpSpPr>
        <p:grpSpPr>
          <a:xfrm>
            <a:off x="16107477" y="2439601"/>
            <a:ext cx="897435" cy="897435"/>
            <a:chOff x="16107477" y="2289362"/>
            <a:chExt cx="897435" cy="89743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0E3F1D-96FC-14D4-A477-9E8F607CFE96}"/>
                </a:ext>
              </a:extLst>
            </p:cNvPr>
            <p:cNvSpPr/>
            <p:nvPr/>
          </p:nvSpPr>
          <p:spPr>
            <a:xfrm>
              <a:off x="16107477" y="2289362"/>
              <a:ext cx="897435" cy="897435"/>
            </a:xfrm>
            <a:prstGeom prst="rect">
              <a:avLst/>
            </a:prstGeom>
            <a:solidFill>
              <a:srgbClr val="CD235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14FFCF6-D6CA-078C-5B3B-76F40BAEC736}"/>
                </a:ext>
              </a:extLst>
            </p:cNvPr>
            <p:cNvGrpSpPr/>
            <p:nvPr/>
          </p:nvGrpSpPr>
          <p:grpSpPr>
            <a:xfrm>
              <a:off x="16216975" y="2488620"/>
              <a:ext cx="678438" cy="486542"/>
              <a:chOff x="16085303" y="2985140"/>
              <a:chExt cx="768608" cy="551208"/>
            </a:xfrm>
            <a:solidFill>
              <a:schemeClr val="bg1"/>
            </a:solidFill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A6D73B4-E55F-1E3C-F2C0-EB8637D6988C}"/>
                  </a:ext>
                </a:extLst>
              </p:cNvPr>
              <p:cNvSpPr/>
              <p:nvPr/>
            </p:nvSpPr>
            <p:spPr>
              <a:xfrm>
                <a:off x="16304905" y="3382264"/>
                <a:ext cx="329403" cy="116207"/>
              </a:xfrm>
              <a:custGeom>
                <a:avLst/>
                <a:gdLst>
                  <a:gd name="connsiteX0" fmla="*/ 313848 w 329403"/>
                  <a:gd name="connsiteY0" fmla="*/ 71371 h 116207"/>
                  <a:gd name="connsiteX1" fmla="*/ 291888 w 329403"/>
                  <a:gd name="connsiteY1" fmla="*/ 19215 h 116207"/>
                  <a:gd name="connsiteX2" fmla="*/ 286398 w 329403"/>
                  <a:gd name="connsiteY2" fmla="*/ 13725 h 116207"/>
                  <a:gd name="connsiteX3" fmla="*/ 19215 w 329403"/>
                  <a:gd name="connsiteY3" fmla="*/ 0 h 116207"/>
                  <a:gd name="connsiteX4" fmla="*/ 16470 w 329403"/>
                  <a:gd name="connsiteY4" fmla="*/ 1830 h 116207"/>
                  <a:gd name="connsiteX5" fmla="*/ 0 w 329403"/>
                  <a:gd name="connsiteY5" fmla="*/ 33856 h 116207"/>
                  <a:gd name="connsiteX6" fmla="*/ 0 w 329403"/>
                  <a:gd name="connsiteY6" fmla="*/ 116207 h 116207"/>
                  <a:gd name="connsiteX7" fmla="*/ 329404 w 329403"/>
                  <a:gd name="connsiteY7" fmla="*/ 116207 h 116207"/>
                  <a:gd name="connsiteX8" fmla="*/ 329404 w 329403"/>
                  <a:gd name="connsiteY8" fmla="*/ 86927 h 116207"/>
                  <a:gd name="connsiteX9" fmla="*/ 313848 w 329403"/>
                  <a:gd name="connsiteY9" fmla="*/ 71371 h 11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9403" h="116207">
                    <a:moveTo>
                      <a:pt x="313848" y="71371"/>
                    </a:moveTo>
                    <a:cubicBezTo>
                      <a:pt x="300123" y="57646"/>
                      <a:pt x="291888" y="38431"/>
                      <a:pt x="291888" y="19215"/>
                    </a:cubicBezTo>
                    <a:lnTo>
                      <a:pt x="286398" y="13725"/>
                    </a:lnTo>
                    <a:cubicBezTo>
                      <a:pt x="203132" y="64966"/>
                      <a:pt x="96991" y="59476"/>
                      <a:pt x="19215" y="0"/>
                    </a:cubicBezTo>
                    <a:lnTo>
                      <a:pt x="16470" y="1830"/>
                    </a:lnTo>
                    <a:cubicBezTo>
                      <a:pt x="6405" y="9150"/>
                      <a:pt x="0" y="21045"/>
                      <a:pt x="0" y="33856"/>
                    </a:cubicBezTo>
                    <a:lnTo>
                      <a:pt x="0" y="116207"/>
                    </a:lnTo>
                    <a:lnTo>
                      <a:pt x="329404" y="116207"/>
                    </a:lnTo>
                    <a:lnTo>
                      <a:pt x="329404" y="86927"/>
                    </a:lnTo>
                    <a:lnTo>
                      <a:pt x="313848" y="71371"/>
                    </a:ln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5F3C46F-0B2B-69BE-B06D-DFA5BEE74B38}"/>
                  </a:ext>
                </a:extLst>
              </p:cNvPr>
              <p:cNvSpPr/>
              <p:nvPr/>
            </p:nvSpPr>
            <p:spPr>
              <a:xfrm>
                <a:off x="16640714" y="3018824"/>
                <a:ext cx="131024" cy="163966"/>
              </a:xfrm>
              <a:custGeom>
                <a:avLst/>
                <a:gdLst>
                  <a:gd name="connsiteX0" fmla="*/ 62221 w 131024"/>
                  <a:gd name="connsiteY0" fmla="*/ 163966 h 163966"/>
                  <a:gd name="connsiteX1" fmla="*/ 129931 w 131024"/>
                  <a:gd name="connsiteY1" fmla="*/ 68805 h 163966"/>
                  <a:gd name="connsiteX2" fmla="*/ 34770 w 131024"/>
                  <a:gd name="connsiteY2" fmla="*/ 1093 h 163966"/>
                  <a:gd name="connsiteX3" fmla="*/ 0 w 131024"/>
                  <a:gd name="connsiteY3" fmla="*/ 15734 h 163966"/>
                  <a:gd name="connsiteX4" fmla="*/ 62221 w 131024"/>
                  <a:gd name="connsiteY4" fmla="*/ 163966 h 16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024" h="163966">
                    <a:moveTo>
                      <a:pt x="62221" y="163966"/>
                    </a:moveTo>
                    <a:cubicBezTo>
                      <a:pt x="107056" y="156646"/>
                      <a:pt x="137251" y="113641"/>
                      <a:pt x="129931" y="68805"/>
                    </a:cubicBezTo>
                    <a:cubicBezTo>
                      <a:pt x="122611" y="23969"/>
                      <a:pt x="79606" y="-6227"/>
                      <a:pt x="34770" y="1093"/>
                    </a:cubicBezTo>
                    <a:cubicBezTo>
                      <a:pt x="21960" y="2924"/>
                      <a:pt x="10065" y="8414"/>
                      <a:pt x="0" y="15734"/>
                    </a:cubicBezTo>
                    <a:cubicBezTo>
                      <a:pt x="37515" y="55994"/>
                      <a:pt x="59476" y="108150"/>
                      <a:pt x="62221" y="163966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3F4BAC-11E0-6D7C-0A72-361CFE85118D}"/>
                  </a:ext>
                </a:extLst>
              </p:cNvPr>
              <p:cNvSpPr/>
              <p:nvPr/>
            </p:nvSpPr>
            <p:spPr>
              <a:xfrm>
                <a:off x="16668164" y="3206581"/>
                <a:ext cx="185747" cy="163787"/>
              </a:xfrm>
              <a:custGeom>
                <a:avLst/>
                <a:gdLst>
                  <a:gd name="connsiteX0" fmla="*/ 169277 w 185747"/>
                  <a:gd name="connsiteY0" fmla="*/ 48496 h 163787"/>
                  <a:gd name="connsiteX1" fmla="*/ 88756 w 185747"/>
                  <a:gd name="connsiteY1" fmla="*/ 10065 h 163787"/>
                  <a:gd name="connsiteX2" fmla="*/ 34770 w 185747"/>
                  <a:gd name="connsiteY2" fmla="*/ 0 h 163787"/>
                  <a:gd name="connsiteX3" fmla="*/ 0 w 185747"/>
                  <a:gd name="connsiteY3" fmla="*/ 111632 h 163787"/>
                  <a:gd name="connsiteX4" fmla="*/ 5490 w 185747"/>
                  <a:gd name="connsiteY4" fmla="*/ 117122 h 163787"/>
                  <a:gd name="connsiteX5" fmla="*/ 57646 w 185747"/>
                  <a:gd name="connsiteY5" fmla="*/ 139083 h 163787"/>
                  <a:gd name="connsiteX6" fmla="*/ 82351 w 185747"/>
                  <a:gd name="connsiteY6" fmla="*/ 163788 h 163787"/>
                  <a:gd name="connsiteX7" fmla="*/ 185747 w 185747"/>
                  <a:gd name="connsiteY7" fmla="*/ 163788 h 163787"/>
                  <a:gd name="connsiteX8" fmla="*/ 185747 w 185747"/>
                  <a:gd name="connsiteY8" fmla="*/ 81437 h 163787"/>
                  <a:gd name="connsiteX9" fmla="*/ 169277 w 185747"/>
                  <a:gd name="connsiteY9" fmla="*/ 48496 h 16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5747" h="163787">
                    <a:moveTo>
                      <a:pt x="169277" y="48496"/>
                    </a:moveTo>
                    <a:cubicBezTo>
                      <a:pt x="145487" y="30196"/>
                      <a:pt x="118036" y="16470"/>
                      <a:pt x="88756" y="10065"/>
                    </a:cubicBezTo>
                    <a:cubicBezTo>
                      <a:pt x="71371" y="4575"/>
                      <a:pt x="53071" y="1830"/>
                      <a:pt x="34770" y="0"/>
                    </a:cubicBezTo>
                    <a:cubicBezTo>
                      <a:pt x="32940" y="39346"/>
                      <a:pt x="21045" y="77776"/>
                      <a:pt x="0" y="111632"/>
                    </a:cubicBezTo>
                    <a:lnTo>
                      <a:pt x="5490" y="117122"/>
                    </a:lnTo>
                    <a:cubicBezTo>
                      <a:pt x="24705" y="117122"/>
                      <a:pt x="43920" y="125357"/>
                      <a:pt x="57646" y="139083"/>
                    </a:cubicBezTo>
                    <a:lnTo>
                      <a:pt x="82351" y="163788"/>
                    </a:lnTo>
                    <a:lnTo>
                      <a:pt x="185747" y="163788"/>
                    </a:lnTo>
                    <a:lnTo>
                      <a:pt x="185747" y="81437"/>
                    </a:lnTo>
                    <a:cubicBezTo>
                      <a:pt x="185747" y="68626"/>
                      <a:pt x="180257" y="55816"/>
                      <a:pt x="169277" y="48496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565C2B5-EBB0-4427-561F-644C34F9EE0B}"/>
                  </a:ext>
                </a:extLst>
              </p:cNvPr>
              <p:cNvSpPr/>
              <p:nvPr/>
            </p:nvSpPr>
            <p:spPr>
              <a:xfrm>
                <a:off x="16258240" y="2985140"/>
                <a:ext cx="551197" cy="551208"/>
              </a:xfrm>
              <a:custGeom>
                <a:avLst/>
                <a:gdLst>
                  <a:gd name="connsiteX0" fmla="*/ 535281 w 551197"/>
                  <a:gd name="connsiteY0" fmla="*/ 466665 h 551208"/>
                  <a:gd name="connsiteX1" fmla="*/ 449270 w 551197"/>
                  <a:gd name="connsiteY1" fmla="*/ 379739 h 551208"/>
                  <a:gd name="connsiteX2" fmla="*/ 405349 w 551197"/>
                  <a:gd name="connsiteY2" fmla="*/ 366928 h 551208"/>
                  <a:gd name="connsiteX3" fmla="*/ 374239 w 551197"/>
                  <a:gd name="connsiteY3" fmla="*/ 336733 h 551208"/>
                  <a:gd name="connsiteX4" fmla="*/ 417244 w 551197"/>
                  <a:gd name="connsiteY4" fmla="*/ 210461 h 551208"/>
                  <a:gd name="connsiteX5" fmla="*/ 208622 w 551197"/>
                  <a:gd name="connsiteY5" fmla="*/ 7 h 551208"/>
                  <a:gd name="connsiteX6" fmla="*/ 0 w 551197"/>
                  <a:gd name="connsiteY6" fmla="*/ 207715 h 551208"/>
                  <a:gd name="connsiteX7" fmla="*/ 208622 w 551197"/>
                  <a:gd name="connsiteY7" fmla="*/ 418169 h 551208"/>
                  <a:gd name="connsiteX8" fmla="*/ 336724 w 551197"/>
                  <a:gd name="connsiteY8" fmla="*/ 375164 h 551208"/>
                  <a:gd name="connsiteX9" fmla="*/ 367834 w 551197"/>
                  <a:gd name="connsiteY9" fmla="*/ 405359 h 551208"/>
                  <a:gd name="connsiteX10" fmla="*/ 380644 w 551197"/>
                  <a:gd name="connsiteY10" fmla="*/ 449280 h 551208"/>
                  <a:gd name="connsiteX11" fmla="*/ 467570 w 551197"/>
                  <a:gd name="connsiteY11" fmla="*/ 536206 h 551208"/>
                  <a:gd name="connsiteX12" fmla="*/ 536196 w 551197"/>
                  <a:gd name="connsiteY12" fmla="*/ 538036 h 551208"/>
                  <a:gd name="connsiteX13" fmla="*/ 538026 w 551197"/>
                  <a:gd name="connsiteY13" fmla="*/ 469410 h 551208"/>
                  <a:gd name="connsiteX14" fmla="*/ 535281 w 551197"/>
                  <a:gd name="connsiteY14" fmla="*/ 466665 h 551208"/>
                  <a:gd name="connsiteX15" fmla="*/ 535281 w 551197"/>
                  <a:gd name="connsiteY15" fmla="*/ 466665 h 551208"/>
                  <a:gd name="connsiteX16" fmla="*/ 209537 w 551197"/>
                  <a:gd name="connsiteY16" fmla="*/ 43012 h 551208"/>
                  <a:gd name="connsiteX17" fmla="*/ 376069 w 551197"/>
                  <a:gd name="connsiteY17" fmla="*/ 209545 h 551208"/>
                  <a:gd name="connsiteX18" fmla="*/ 336724 w 551197"/>
                  <a:gd name="connsiteY18" fmla="*/ 316602 h 551208"/>
                  <a:gd name="connsiteX19" fmla="*/ 283653 w 551197"/>
                  <a:gd name="connsiteY19" fmla="*/ 297387 h 551208"/>
                  <a:gd name="connsiteX20" fmla="*/ 207707 w 551197"/>
                  <a:gd name="connsiteY20" fmla="*/ 285492 h 551208"/>
                  <a:gd name="connsiteX21" fmla="*/ 131761 w 551197"/>
                  <a:gd name="connsiteY21" fmla="*/ 297387 h 551208"/>
                  <a:gd name="connsiteX22" fmla="*/ 82351 w 551197"/>
                  <a:gd name="connsiteY22" fmla="*/ 317517 h 551208"/>
                  <a:gd name="connsiteX23" fmla="*/ 100651 w 551197"/>
                  <a:gd name="connsiteY23" fmla="*/ 83273 h 551208"/>
                  <a:gd name="connsiteX24" fmla="*/ 209537 w 551197"/>
                  <a:gd name="connsiteY24" fmla="*/ 43012 h 55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197" h="551208">
                    <a:moveTo>
                      <a:pt x="535281" y="466665"/>
                    </a:moveTo>
                    <a:lnTo>
                      <a:pt x="449270" y="379739"/>
                    </a:lnTo>
                    <a:cubicBezTo>
                      <a:pt x="437375" y="368758"/>
                      <a:pt x="421820" y="363268"/>
                      <a:pt x="405349" y="366928"/>
                    </a:cubicBezTo>
                    <a:lnTo>
                      <a:pt x="374239" y="336733"/>
                    </a:lnTo>
                    <a:cubicBezTo>
                      <a:pt x="402604" y="300132"/>
                      <a:pt x="417244" y="256211"/>
                      <a:pt x="417244" y="210461"/>
                    </a:cubicBezTo>
                    <a:cubicBezTo>
                      <a:pt x="418159" y="95168"/>
                      <a:pt x="324828" y="922"/>
                      <a:pt x="208622" y="7"/>
                    </a:cubicBezTo>
                    <a:cubicBezTo>
                      <a:pt x="92416" y="-908"/>
                      <a:pt x="0" y="92423"/>
                      <a:pt x="0" y="207715"/>
                    </a:cubicBezTo>
                    <a:cubicBezTo>
                      <a:pt x="0" y="323008"/>
                      <a:pt x="92416" y="417254"/>
                      <a:pt x="208622" y="418169"/>
                    </a:cubicBezTo>
                    <a:cubicBezTo>
                      <a:pt x="254373" y="418169"/>
                      <a:pt x="299208" y="403529"/>
                      <a:pt x="336724" y="375164"/>
                    </a:cubicBezTo>
                    <a:lnTo>
                      <a:pt x="367834" y="405359"/>
                    </a:lnTo>
                    <a:cubicBezTo>
                      <a:pt x="365089" y="420914"/>
                      <a:pt x="369664" y="437385"/>
                      <a:pt x="380644" y="449280"/>
                    </a:cubicBezTo>
                    <a:lnTo>
                      <a:pt x="467570" y="536206"/>
                    </a:lnTo>
                    <a:cubicBezTo>
                      <a:pt x="485870" y="555422"/>
                      <a:pt x="516981" y="556337"/>
                      <a:pt x="536196" y="538036"/>
                    </a:cubicBezTo>
                    <a:cubicBezTo>
                      <a:pt x="555411" y="519736"/>
                      <a:pt x="556326" y="488626"/>
                      <a:pt x="538026" y="469410"/>
                    </a:cubicBezTo>
                    <a:cubicBezTo>
                      <a:pt x="537111" y="468495"/>
                      <a:pt x="536196" y="467580"/>
                      <a:pt x="535281" y="466665"/>
                    </a:cubicBezTo>
                    <a:lnTo>
                      <a:pt x="535281" y="466665"/>
                    </a:lnTo>
                    <a:close/>
                    <a:moveTo>
                      <a:pt x="209537" y="43012"/>
                    </a:moveTo>
                    <a:cubicBezTo>
                      <a:pt x="301953" y="43012"/>
                      <a:pt x="376069" y="117129"/>
                      <a:pt x="376069" y="209545"/>
                    </a:cubicBezTo>
                    <a:cubicBezTo>
                      <a:pt x="376069" y="248891"/>
                      <a:pt x="362344" y="287322"/>
                      <a:pt x="336724" y="316602"/>
                    </a:cubicBezTo>
                    <a:cubicBezTo>
                      <a:pt x="319338" y="308367"/>
                      <a:pt x="301953" y="301962"/>
                      <a:pt x="283653" y="297387"/>
                    </a:cubicBezTo>
                    <a:cubicBezTo>
                      <a:pt x="258948" y="290067"/>
                      <a:pt x="233328" y="285492"/>
                      <a:pt x="207707" y="285492"/>
                    </a:cubicBezTo>
                    <a:cubicBezTo>
                      <a:pt x="182087" y="285492"/>
                      <a:pt x="156467" y="290067"/>
                      <a:pt x="131761" y="297387"/>
                    </a:cubicBezTo>
                    <a:cubicBezTo>
                      <a:pt x="114376" y="301962"/>
                      <a:pt x="97906" y="308367"/>
                      <a:pt x="82351" y="317517"/>
                    </a:cubicBezTo>
                    <a:cubicBezTo>
                      <a:pt x="22875" y="247976"/>
                      <a:pt x="31110" y="142749"/>
                      <a:pt x="100651" y="83273"/>
                    </a:cubicBezTo>
                    <a:cubicBezTo>
                      <a:pt x="130846" y="56738"/>
                      <a:pt x="169277" y="43012"/>
                      <a:pt x="209537" y="43012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C15242DC-BA3A-E6E6-73C6-F2747E3075CC}"/>
                  </a:ext>
                </a:extLst>
              </p:cNvPr>
              <p:cNvSpPr/>
              <p:nvPr/>
            </p:nvSpPr>
            <p:spPr>
              <a:xfrm>
                <a:off x="16373531" y="3065668"/>
                <a:ext cx="184831" cy="184833"/>
              </a:xfrm>
              <a:custGeom>
                <a:avLst/>
                <a:gdLst>
                  <a:gd name="connsiteX0" fmla="*/ 184832 w 184831"/>
                  <a:gd name="connsiteY0" fmla="*/ 92417 h 184833"/>
                  <a:gd name="connsiteX1" fmla="*/ 92416 w 184831"/>
                  <a:gd name="connsiteY1" fmla="*/ 184833 h 184833"/>
                  <a:gd name="connsiteX2" fmla="*/ 0 w 184831"/>
                  <a:gd name="connsiteY2" fmla="*/ 92417 h 184833"/>
                  <a:gd name="connsiteX3" fmla="*/ 92416 w 184831"/>
                  <a:gd name="connsiteY3" fmla="*/ 0 h 184833"/>
                  <a:gd name="connsiteX4" fmla="*/ 184832 w 184831"/>
                  <a:gd name="connsiteY4" fmla="*/ 92417 h 18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831" h="184833">
                    <a:moveTo>
                      <a:pt x="184832" y="92417"/>
                    </a:moveTo>
                    <a:cubicBezTo>
                      <a:pt x="184832" y="143457"/>
                      <a:pt x="143456" y="184833"/>
                      <a:pt x="92416" y="184833"/>
                    </a:cubicBezTo>
                    <a:cubicBezTo>
                      <a:pt x="41376" y="184833"/>
                      <a:pt x="0" y="143457"/>
                      <a:pt x="0" y="92417"/>
                    </a:cubicBezTo>
                    <a:cubicBezTo>
                      <a:pt x="0" y="41376"/>
                      <a:pt x="41376" y="0"/>
                      <a:pt x="92416" y="0"/>
                    </a:cubicBezTo>
                    <a:cubicBezTo>
                      <a:pt x="143456" y="0"/>
                      <a:pt x="184832" y="41376"/>
                      <a:pt x="184832" y="92417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7D14288-C6B1-9D08-9DF5-374E31D6CAC2}"/>
                  </a:ext>
                </a:extLst>
              </p:cNvPr>
              <p:cNvSpPr/>
              <p:nvPr/>
            </p:nvSpPr>
            <p:spPr>
              <a:xfrm>
                <a:off x="16085303" y="3206581"/>
                <a:ext cx="211367" cy="163787"/>
              </a:xfrm>
              <a:custGeom>
                <a:avLst/>
                <a:gdLst>
                  <a:gd name="connsiteX0" fmla="*/ 146402 w 211367"/>
                  <a:gd name="connsiteY0" fmla="*/ 0 h 163787"/>
                  <a:gd name="connsiteX1" fmla="*/ 96991 w 211367"/>
                  <a:gd name="connsiteY1" fmla="*/ 10065 h 163787"/>
                  <a:gd name="connsiteX2" fmla="*/ 16470 w 211367"/>
                  <a:gd name="connsiteY2" fmla="*/ 48496 h 163787"/>
                  <a:gd name="connsiteX3" fmla="*/ 0 w 211367"/>
                  <a:gd name="connsiteY3" fmla="*/ 81437 h 163787"/>
                  <a:gd name="connsiteX4" fmla="*/ 0 w 211367"/>
                  <a:gd name="connsiteY4" fmla="*/ 163788 h 163787"/>
                  <a:gd name="connsiteX5" fmla="*/ 197642 w 211367"/>
                  <a:gd name="connsiteY5" fmla="*/ 163788 h 163787"/>
                  <a:gd name="connsiteX6" fmla="*/ 211367 w 211367"/>
                  <a:gd name="connsiteY6" fmla="*/ 150063 h 163787"/>
                  <a:gd name="connsiteX7" fmla="*/ 146402 w 211367"/>
                  <a:gd name="connsiteY7" fmla="*/ 0 h 16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367" h="163787">
                    <a:moveTo>
                      <a:pt x="146402" y="0"/>
                    </a:moveTo>
                    <a:cubicBezTo>
                      <a:pt x="129931" y="1830"/>
                      <a:pt x="113461" y="4575"/>
                      <a:pt x="96991" y="10065"/>
                    </a:cubicBezTo>
                    <a:cubicBezTo>
                      <a:pt x="68626" y="18300"/>
                      <a:pt x="41175" y="32026"/>
                      <a:pt x="16470" y="48496"/>
                    </a:cubicBezTo>
                    <a:cubicBezTo>
                      <a:pt x="5490" y="55816"/>
                      <a:pt x="0" y="68626"/>
                      <a:pt x="0" y="81437"/>
                    </a:cubicBezTo>
                    <a:lnTo>
                      <a:pt x="0" y="163788"/>
                    </a:lnTo>
                    <a:lnTo>
                      <a:pt x="197642" y="163788"/>
                    </a:lnTo>
                    <a:cubicBezTo>
                      <a:pt x="201302" y="158298"/>
                      <a:pt x="205877" y="153723"/>
                      <a:pt x="211367" y="150063"/>
                    </a:cubicBezTo>
                    <a:cubicBezTo>
                      <a:pt x="172022" y="108887"/>
                      <a:pt x="149147" y="55816"/>
                      <a:pt x="146402" y="0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257566-DF99-2687-A8F6-0D4AC1C01B52}"/>
                  </a:ext>
                </a:extLst>
              </p:cNvPr>
              <p:cNvSpPr/>
              <p:nvPr/>
            </p:nvSpPr>
            <p:spPr>
              <a:xfrm>
                <a:off x="16167225" y="3018573"/>
                <a:ext cx="128530" cy="163302"/>
              </a:xfrm>
              <a:custGeom>
                <a:avLst/>
                <a:gdLst>
                  <a:gd name="connsiteX0" fmla="*/ 64480 w 128530"/>
                  <a:gd name="connsiteY0" fmla="*/ 163302 h 163302"/>
                  <a:gd name="connsiteX1" fmla="*/ 128531 w 128530"/>
                  <a:gd name="connsiteY1" fmla="*/ 14154 h 163302"/>
                  <a:gd name="connsiteX2" fmla="*/ 14154 w 128530"/>
                  <a:gd name="connsiteY2" fmla="*/ 37030 h 163302"/>
                  <a:gd name="connsiteX3" fmla="*/ 37030 w 128530"/>
                  <a:gd name="connsiteY3" fmla="*/ 151407 h 163302"/>
                  <a:gd name="connsiteX4" fmla="*/ 64480 w 128530"/>
                  <a:gd name="connsiteY4" fmla="*/ 163302 h 163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30" h="163302">
                    <a:moveTo>
                      <a:pt x="64480" y="163302"/>
                    </a:moveTo>
                    <a:cubicBezTo>
                      <a:pt x="67225" y="107486"/>
                      <a:pt x="90100" y="55330"/>
                      <a:pt x="128531" y="14154"/>
                    </a:cubicBezTo>
                    <a:cubicBezTo>
                      <a:pt x="91015" y="-11466"/>
                      <a:pt x="39775" y="-1401"/>
                      <a:pt x="14154" y="37030"/>
                    </a:cubicBezTo>
                    <a:cubicBezTo>
                      <a:pt x="-11466" y="75461"/>
                      <a:pt x="-1401" y="125786"/>
                      <a:pt x="37030" y="151407"/>
                    </a:cubicBezTo>
                    <a:cubicBezTo>
                      <a:pt x="45265" y="156897"/>
                      <a:pt x="54415" y="160557"/>
                      <a:pt x="64480" y="163302"/>
                    </a:cubicBezTo>
                    <a:close/>
                  </a:path>
                </a:pathLst>
              </a:custGeom>
              <a:grpFill/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A7841F-2773-9BD7-0AFA-D4FEE3F64625}"/>
              </a:ext>
            </a:extLst>
          </p:cNvPr>
          <p:cNvGrpSpPr/>
          <p:nvPr/>
        </p:nvGrpSpPr>
        <p:grpSpPr>
          <a:xfrm>
            <a:off x="11752908" y="2404227"/>
            <a:ext cx="925328" cy="932809"/>
            <a:chOff x="11752908" y="2253988"/>
            <a:chExt cx="925328" cy="93280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3295BD-E184-334F-9FB7-2703A7BEB3E9}"/>
                </a:ext>
              </a:extLst>
            </p:cNvPr>
            <p:cNvSpPr/>
            <p:nvPr/>
          </p:nvSpPr>
          <p:spPr>
            <a:xfrm>
              <a:off x="11752908" y="2289362"/>
              <a:ext cx="897435" cy="897435"/>
            </a:xfrm>
            <a:prstGeom prst="rect">
              <a:avLst/>
            </a:prstGeom>
            <a:solidFill>
              <a:srgbClr val="CD235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Graphic 2" descr="Puzzle pieces outline">
              <a:extLst>
                <a:ext uri="{FF2B5EF4-FFF2-40B4-BE49-F238E27FC236}">
                  <a16:creationId xmlns:a16="http://schemas.microsoft.com/office/drawing/2014/main" id="{34EA7688-68A8-247D-D092-1FF861D93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63836" y="2253988"/>
              <a:ext cx="914400" cy="914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ED46D4-D530-1999-0668-78100A963A2C}"/>
              </a:ext>
            </a:extLst>
          </p:cNvPr>
          <p:cNvGrpSpPr/>
          <p:nvPr/>
        </p:nvGrpSpPr>
        <p:grpSpPr>
          <a:xfrm>
            <a:off x="7430459" y="2439601"/>
            <a:ext cx="897437" cy="897435"/>
            <a:chOff x="7430459" y="2289362"/>
            <a:chExt cx="897437" cy="89743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A24427-4C94-CDBC-4EA5-1DA944147086}"/>
                </a:ext>
              </a:extLst>
            </p:cNvPr>
            <p:cNvSpPr/>
            <p:nvPr/>
          </p:nvSpPr>
          <p:spPr>
            <a:xfrm>
              <a:off x="7430461" y="2289362"/>
              <a:ext cx="897435" cy="897435"/>
            </a:xfrm>
            <a:prstGeom prst="rect">
              <a:avLst/>
            </a:prstGeom>
            <a:solidFill>
              <a:srgbClr val="CD235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Supply And Demand outline">
              <a:extLst>
                <a:ext uri="{FF2B5EF4-FFF2-40B4-BE49-F238E27FC236}">
                  <a16:creationId xmlns:a16="http://schemas.microsoft.com/office/drawing/2014/main" id="{D5059BEA-E5A9-4793-8643-125E8E15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0459" y="2337390"/>
              <a:ext cx="897435" cy="83099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8CF8D7-F95C-8AA9-957C-B1B13D6242C2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4E6E4-2525-6438-E915-F75872FB0131}"/>
              </a:ext>
            </a:extLst>
          </p:cNvPr>
          <p:cNvSpPr txBox="1"/>
          <p:nvPr/>
        </p:nvSpPr>
        <p:spPr>
          <a:xfrm>
            <a:off x="2584817" y="1352518"/>
            <a:ext cx="14417393" cy="590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kern="100" dirty="0"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Successful IPO, strong uptake of Raspberry Pi 5, and launch of new AI product </a:t>
            </a:r>
          </a:p>
        </p:txBody>
      </p:sp>
    </p:spTree>
    <p:extLst>
      <p:ext uri="{BB962C8B-B14F-4D97-AF65-F5344CB8AC3E}">
        <p14:creationId xmlns:p14="http://schemas.microsoft.com/office/powerpoint/2010/main" val="154319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46F349-F135-6694-B6B1-F9D924DB170C}"/>
              </a:ext>
            </a:extLst>
          </p:cNvPr>
          <p:cNvSpPr>
            <a:spLocks/>
          </p:cNvSpPr>
          <p:nvPr/>
        </p:nvSpPr>
        <p:spPr>
          <a:xfrm>
            <a:off x="8491075" y="3501902"/>
            <a:ext cx="5443891" cy="7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50105-6A9D-4236-184E-6D33C149B2B5}"/>
              </a:ext>
            </a:extLst>
          </p:cNvPr>
          <p:cNvSpPr>
            <a:spLocks/>
          </p:cNvSpPr>
          <p:nvPr/>
        </p:nvSpPr>
        <p:spPr>
          <a:xfrm>
            <a:off x="8491075" y="5375007"/>
            <a:ext cx="5443891" cy="7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Arrow 45">
            <a:extLst>
              <a:ext uri="{FF2B5EF4-FFF2-40B4-BE49-F238E27FC236}">
                <a16:creationId xmlns:a16="http://schemas.microsoft.com/office/drawing/2014/main" id="{C1905A09-3144-AD12-F44B-96CBB56A745B}"/>
              </a:ext>
            </a:extLst>
          </p:cNvPr>
          <p:cNvSpPr/>
          <p:nvPr/>
        </p:nvSpPr>
        <p:spPr>
          <a:xfrm>
            <a:off x="4269749" y="4559828"/>
            <a:ext cx="10963901" cy="1097840"/>
          </a:xfrm>
          <a:prstGeom prst="rightArrow">
            <a:avLst/>
          </a:prstGeom>
          <a:gradFill flip="none" rotWithShape="1">
            <a:gsLst>
              <a:gs pos="0">
                <a:srgbClr val="32C696">
                  <a:alpha val="45000"/>
                </a:srgbClr>
              </a:gs>
              <a:gs pos="100000">
                <a:srgbClr val="32C69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0" rtlCol="0" anchor="ctr"/>
          <a:lstStyle/>
          <a:p>
            <a:pPr marL="0" marR="0" lvl="0" indent="0" algn="l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Educators and Students </a:t>
            </a:r>
          </a:p>
        </p:txBody>
      </p:sp>
      <p:sp>
        <p:nvSpPr>
          <p:cNvPr id="59" name="Right Arrow 45">
            <a:extLst>
              <a:ext uri="{FF2B5EF4-FFF2-40B4-BE49-F238E27FC236}">
                <a16:creationId xmlns:a16="http://schemas.microsoft.com/office/drawing/2014/main" id="{19EAEA38-FE43-D27A-C882-8BEBAD53C8EE}"/>
              </a:ext>
            </a:extLst>
          </p:cNvPr>
          <p:cNvSpPr/>
          <p:nvPr/>
        </p:nvSpPr>
        <p:spPr>
          <a:xfrm>
            <a:off x="4269749" y="2705300"/>
            <a:ext cx="10963901" cy="1097840"/>
          </a:xfrm>
          <a:prstGeom prst="rightArrow">
            <a:avLst/>
          </a:prstGeom>
          <a:gradFill flip="none" rotWithShape="1">
            <a:gsLst>
              <a:gs pos="0">
                <a:srgbClr val="32C696">
                  <a:alpha val="45000"/>
                </a:srgbClr>
              </a:gs>
              <a:gs pos="100000">
                <a:srgbClr val="32C69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0" rtlCol="0" anchor="ctr"/>
          <a:lstStyle/>
          <a:p>
            <a:pPr marL="0" marR="0" lvl="0" indent="0" algn="l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Enthusiasts, Makers, Hobbyists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4E4B4-9851-0D7C-DE9D-70C28B5EDCEE}"/>
              </a:ext>
            </a:extLst>
          </p:cNvPr>
          <p:cNvGrpSpPr/>
          <p:nvPr/>
        </p:nvGrpSpPr>
        <p:grpSpPr>
          <a:xfrm>
            <a:off x="7752569" y="4673500"/>
            <a:ext cx="869567" cy="870497"/>
            <a:chOff x="11832412" y="7876038"/>
            <a:chExt cx="869567" cy="8704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C6F491-4BA4-94AF-F172-7DBF1AB5B0F2}"/>
                </a:ext>
              </a:extLst>
            </p:cNvPr>
            <p:cNvSpPr/>
            <p:nvPr/>
          </p:nvSpPr>
          <p:spPr>
            <a:xfrm>
              <a:off x="11832412" y="7876038"/>
              <a:ext cx="869567" cy="870497"/>
            </a:xfrm>
            <a:prstGeom prst="rect">
              <a:avLst/>
            </a:prstGeom>
            <a:solidFill>
              <a:srgbClr val="32C696"/>
            </a:solidFill>
            <a:ln>
              <a:solidFill>
                <a:srgbClr val="32C69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E9831AF-EEEA-24B7-F553-14CDD641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7079" y="7991170"/>
              <a:ext cx="640233" cy="64023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8391CA-F9D7-146D-41AA-CFB46E638A4C}"/>
              </a:ext>
            </a:extLst>
          </p:cNvPr>
          <p:cNvGrpSpPr/>
          <p:nvPr/>
        </p:nvGrpSpPr>
        <p:grpSpPr>
          <a:xfrm>
            <a:off x="7752569" y="2818972"/>
            <a:ext cx="869567" cy="870497"/>
            <a:chOff x="11832412" y="5893574"/>
            <a:chExt cx="869567" cy="8704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AE7E40-4642-922A-63CB-D9CB2F576B6D}"/>
                </a:ext>
              </a:extLst>
            </p:cNvPr>
            <p:cNvSpPr/>
            <p:nvPr/>
          </p:nvSpPr>
          <p:spPr>
            <a:xfrm>
              <a:off x="11832412" y="5893574"/>
              <a:ext cx="869567" cy="870497"/>
            </a:xfrm>
            <a:prstGeom prst="rect">
              <a:avLst/>
            </a:prstGeom>
            <a:solidFill>
              <a:srgbClr val="32C696"/>
            </a:solidFill>
            <a:ln>
              <a:solidFill>
                <a:srgbClr val="32C69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A9BA39B-6ED8-E0E5-9318-A725703B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7079" y="6008706"/>
              <a:ext cx="640233" cy="640233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D10D691-08FD-42F8-3D83-7ACBB858F091}"/>
              </a:ext>
            </a:extLst>
          </p:cNvPr>
          <p:cNvSpPr>
            <a:spLocks/>
          </p:cNvSpPr>
          <p:nvPr/>
        </p:nvSpPr>
        <p:spPr>
          <a:xfrm>
            <a:off x="8824096" y="5394740"/>
            <a:ext cx="4822172" cy="10219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marL="0" marR="0" lvl="0" indent="0" algn="l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Educators use Raspberry Pi to teach students, and help them </a:t>
            </a:r>
            <a:r>
              <a:rPr kumimoji="0" lang="en-US" sz="1600" i="1" u="none" strike="noStrike" kern="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realise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their projects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42953E-273E-6D00-0062-FBEAD06077CD}"/>
              </a:ext>
            </a:extLst>
          </p:cNvPr>
          <p:cNvSpPr>
            <a:spLocks/>
          </p:cNvSpPr>
          <p:nvPr/>
        </p:nvSpPr>
        <p:spPr>
          <a:xfrm>
            <a:off x="8824096" y="3543675"/>
            <a:ext cx="4822172" cy="10219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marL="0" marR="0" lvl="0" indent="0" algn="l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Use Raspberry Pi’s SBCs to add intelligence to their personal passion projects</a:t>
            </a:r>
          </a:p>
        </p:txBody>
      </p:sp>
      <p:pic>
        <p:nvPicPr>
          <p:cNvPr id="23" name="Picture 5" descr="The $70 Raspberry Pi 400 is a computer crammed into a keyboard">
            <a:extLst>
              <a:ext uri="{FF2B5EF4-FFF2-40B4-BE49-F238E27FC236}">
                <a16:creationId xmlns:a16="http://schemas.microsoft.com/office/drawing/2014/main" id="{586514D0-865E-C0E4-8C61-74D88DC30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35" b="16520"/>
          <a:stretch/>
        </p:blipFill>
        <p:spPr bwMode="auto">
          <a:xfrm>
            <a:off x="15035134" y="2559616"/>
            <a:ext cx="4665742" cy="32346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B20C97D-9985-93B9-82A0-E5A41521FF12}"/>
              </a:ext>
            </a:extLst>
          </p:cNvPr>
          <p:cNvSpPr>
            <a:spLocks/>
          </p:cNvSpPr>
          <p:nvPr/>
        </p:nvSpPr>
        <p:spPr>
          <a:xfrm>
            <a:off x="15523871" y="3198703"/>
            <a:ext cx="3686611" cy="1957723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Enthusiast and Education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$4.9B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6E9835-865A-6BFF-C260-B406370E62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</a:blip>
          <a:srcRect l="26695" t="15360" r="26695" b="15542"/>
          <a:stretch/>
        </p:blipFill>
        <p:spPr>
          <a:xfrm>
            <a:off x="15035132" y="6015604"/>
            <a:ext cx="4665741" cy="33845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8F9FB0-C357-43BD-0EE7-BF5187CFA4A3}"/>
              </a:ext>
            </a:extLst>
          </p:cNvPr>
          <p:cNvSpPr>
            <a:spLocks/>
          </p:cNvSpPr>
          <p:nvPr/>
        </p:nvSpPr>
        <p:spPr>
          <a:xfrm>
            <a:off x="16049035" y="7114791"/>
            <a:ext cx="2636281" cy="15064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Industrial and Embedded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$16.3B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0A6A9-0CAA-57E5-D601-BE025FE36A9B}"/>
              </a:ext>
            </a:extLst>
          </p:cNvPr>
          <p:cNvGrpSpPr/>
          <p:nvPr/>
        </p:nvGrpSpPr>
        <p:grpSpPr>
          <a:xfrm>
            <a:off x="4413250" y="6551255"/>
            <a:ext cx="10768106" cy="3395526"/>
            <a:chOff x="4413250" y="2993608"/>
            <a:chExt cx="10768106" cy="339552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0D6CBD-701A-2DCD-0B4D-C2789E4B499D}"/>
                </a:ext>
              </a:extLst>
            </p:cNvPr>
            <p:cNvSpPr>
              <a:spLocks/>
            </p:cNvSpPr>
            <p:nvPr/>
          </p:nvSpPr>
          <p:spPr>
            <a:xfrm>
              <a:off x="8491075" y="3720173"/>
              <a:ext cx="5443891" cy="9299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ight Arrow 45">
              <a:extLst>
                <a:ext uri="{FF2B5EF4-FFF2-40B4-BE49-F238E27FC236}">
                  <a16:creationId xmlns:a16="http://schemas.microsoft.com/office/drawing/2014/main" id="{D68D1137-6FF9-CB65-EB7F-8168BB4BEF4D}"/>
                </a:ext>
              </a:extLst>
            </p:cNvPr>
            <p:cNvSpPr/>
            <p:nvPr/>
          </p:nvSpPr>
          <p:spPr>
            <a:xfrm>
              <a:off x="7461250" y="4746208"/>
              <a:ext cx="7720106" cy="1097840"/>
            </a:xfrm>
            <a:prstGeom prst="rightArrow">
              <a:avLst/>
            </a:prstGeom>
            <a:gradFill flip="none" rotWithShape="1">
              <a:gsLst>
                <a:gs pos="0">
                  <a:srgbClr val="CD2355">
                    <a:alpha val="26000"/>
                  </a:srgbClr>
                </a:gs>
                <a:gs pos="100000">
                  <a:srgbClr val="CD235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0" rtlCol="0" anchor="ctr"/>
            <a:lstStyle/>
            <a:p>
              <a:pPr marL="0" marR="0" lvl="0" indent="0" algn="l" defTabSz="11308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OEMs</a:t>
              </a:r>
            </a:p>
          </p:txBody>
        </p:sp>
        <p:sp>
          <p:nvSpPr>
            <p:cNvPr id="52" name="Right Arrow 45">
              <a:extLst>
                <a:ext uri="{FF2B5EF4-FFF2-40B4-BE49-F238E27FC236}">
                  <a16:creationId xmlns:a16="http://schemas.microsoft.com/office/drawing/2014/main" id="{A4A20319-8FA8-023F-D24C-3D3160BDEFF0}"/>
                </a:ext>
              </a:extLst>
            </p:cNvPr>
            <p:cNvSpPr/>
            <p:nvPr/>
          </p:nvSpPr>
          <p:spPr>
            <a:xfrm>
              <a:off x="4413250" y="2993608"/>
              <a:ext cx="10747334" cy="1097840"/>
            </a:xfrm>
            <a:prstGeom prst="rightArrow">
              <a:avLst/>
            </a:prstGeom>
            <a:gradFill flip="none" rotWithShape="1">
              <a:gsLst>
                <a:gs pos="0">
                  <a:srgbClr val="CD2355">
                    <a:alpha val="26000"/>
                  </a:srgbClr>
                </a:gs>
                <a:gs pos="100000">
                  <a:srgbClr val="CD235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220000" rIns="90000" rtlCol="0" anchor="ctr"/>
            <a:lstStyle/>
            <a:p>
              <a:pPr marL="0" marR="0" lvl="0" indent="0" algn="l" defTabSz="11308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Industrial End-Users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F3B340-37F9-4DA6-0C93-BF6BF51D9DD1}"/>
                </a:ext>
              </a:extLst>
            </p:cNvPr>
            <p:cNvSpPr/>
            <p:nvPr/>
          </p:nvSpPr>
          <p:spPr>
            <a:xfrm>
              <a:off x="8528050" y="5584408"/>
              <a:ext cx="5443891" cy="7918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F3709DE-2F54-D5C5-D0C8-29273712F8FE}"/>
                </a:ext>
              </a:extLst>
            </p:cNvPr>
            <p:cNvGrpSpPr/>
            <p:nvPr/>
          </p:nvGrpSpPr>
          <p:grpSpPr>
            <a:xfrm>
              <a:off x="7689850" y="3069808"/>
              <a:ext cx="869567" cy="870497"/>
              <a:chOff x="11769693" y="2072157"/>
              <a:chExt cx="869567" cy="87049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EDCB58-E84F-19D2-9BCB-ED049C28AD2D}"/>
                  </a:ext>
                </a:extLst>
              </p:cNvPr>
              <p:cNvSpPr/>
              <p:nvPr/>
            </p:nvSpPr>
            <p:spPr>
              <a:xfrm>
                <a:off x="11769693" y="2072157"/>
                <a:ext cx="869567" cy="870497"/>
              </a:xfrm>
              <a:prstGeom prst="rect">
                <a:avLst/>
              </a:prstGeom>
              <a:solidFill>
                <a:srgbClr val="CD2355"/>
              </a:solidFill>
              <a:ln>
                <a:solidFill>
                  <a:srgbClr val="CD235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3" name="Picture 3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DB3CCD2D-0C26-0F17-36CD-E7EEB7C64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 contras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73966" y="2176431"/>
                <a:ext cx="640233" cy="640233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5C2877C-1656-566B-56EE-5A7BD89FE1D2}"/>
                </a:ext>
              </a:extLst>
            </p:cNvPr>
            <p:cNvGrpSpPr/>
            <p:nvPr/>
          </p:nvGrpSpPr>
          <p:grpSpPr>
            <a:xfrm>
              <a:off x="7629481" y="4844715"/>
              <a:ext cx="869567" cy="870497"/>
              <a:chOff x="11709324" y="3772480"/>
              <a:chExt cx="869567" cy="8704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85BE47C-F7AD-311D-1B2C-B9CEE6662888}"/>
                  </a:ext>
                </a:extLst>
              </p:cNvPr>
              <p:cNvSpPr/>
              <p:nvPr/>
            </p:nvSpPr>
            <p:spPr>
              <a:xfrm>
                <a:off x="11709324" y="3772480"/>
                <a:ext cx="869567" cy="870497"/>
              </a:xfrm>
              <a:prstGeom prst="rect">
                <a:avLst/>
              </a:prstGeom>
              <a:solidFill>
                <a:srgbClr val="CD2355"/>
              </a:solidFill>
              <a:ln>
                <a:solidFill>
                  <a:srgbClr val="CD235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2707AE1-C749-EA7D-F951-8B486ADA6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 contras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22093" y="3902573"/>
                <a:ext cx="640233" cy="640233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6CFFE50-1FE5-717E-8BA5-A69C7F135E91}"/>
                </a:ext>
              </a:extLst>
            </p:cNvPr>
            <p:cNvSpPr/>
            <p:nvPr/>
          </p:nvSpPr>
          <p:spPr>
            <a:xfrm>
              <a:off x="8604250" y="5584408"/>
              <a:ext cx="5373866" cy="8047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66" tIns="89044" rtlCol="0" anchor="t"/>
            <a:lstStyle/>
            <a:p>
              <a:pPr marL="0" marR="0" lvl="0" indent="0" algn="l" defTabSz="11308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Integrate Raspberry Pi’s SBCs, compute modules </a:t>
              </a:r>
              <a:br>
                <a: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and custom products at scale, with or without Design Partner assistance </a:t>
              </a:r>
            </a:p>
          </p:txBody>
        </p:sp>
        <p:sp>
          <p:nvSpPr>
            <p:cNvPr id="9" name="AutoShape 2" descr="Raspberry Pi Design Partner">
              <a:extLst>
                <a:ext uri="{FF2B5EF4-FFF2-40B4-BE49-F238E27FC236}">
                  <a16:creationId xmlns:a16="http://schemas.microsoft.com/office/drawing/2014/main" id="{ADBD5BD2-5DB2-CDE2-6160-5CD2E758D1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28050" y="5273675"/>
              <a:ext cx="3048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0243B0-8D85-6520-4FA1-DA4CB69A7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04507" y="4987165"/>
              <a:ext cx="2120255" cy="585597"/>
            </a:xfrm>
            <a:prstGeom prst="roundRect">
              <a:avLst/>
            </a:prstGeom>
            <a:ln w="28575">
              <a:solidFill>
                <a:srgbClr val="CD2355"/>
              </a:solidFill>
            </a:ln>
          </p:spPr>
        </p:pic>
        <p:pic>
          <p:nvPicPr>
            <p:cNvPr id="1026" name="Picture 2" descr="Apply for Powered by Raspberry Pi - Raspberry Pi">
              <a:extLst>
                <a:ext uri="{FF2B5EF4-FFF2-40B4-BE49-F238E27FC236}">
                  <a16:creationId xmlns:a16="http://schemas.microsoft.com/office/drawing/2014/main" id="{F7014F4C-27F4-B405-052D-DC2E0E81D2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44" t="20265" r="23507" b="22316"/>
            <a:stretch/>
          </p:blipFill>
          <p:spPr bwMode="auto">
            <a:xfrm>
              <a:off x="10090235" y="4987165"/>
              <a:ext cx="2120255" cy="585597"/>
            </a:xfrm>
            <a:prstGeom prst="roundRect">
              <a:avLst/>
            </a:prstGeom>
            <a:ln w="28575">
              <a:solidFill>
                <a:srgbClr val="CD235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D07646D-F748-7B90-2C7F-AC98CB7D8538}"/>
              </a:ext>
            </a:extLst>
          </p:cNvPr>
          <p:cNvSpPr>
            <a:spLocks/>
          </p:cNvSpPr>
          <p:nvPr/>
        </p:nvSpPr>
        <p:spPr>
          <a:xfrm>
            <a:off x="8680450" y="7389455"/>
            <a:ext cx="5110870" cy="10219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marL="0" marR="0" lvl="0" indent="0" algn="l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 Raspberry Pi SBCs themselves to add intelligence to industrial processes</a:t>
            </a:r>
            <a:endParaRPr kumimoji="0" lang="en-US" sz="1600" i="1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AE8CF18-E8DB-577A-6CCF-D3FB98CC1DC1}"/>
              </a:ext>
            </a:extLst>
          </p:cNvPr>
          <p:cNvSpPr>
            <a:spLocks/>
          </p:cNvSpPr>
          <p:nvPr/>
        </p:nvSpPr>
        <p:spPr>
          <a:xfrm>
            <a:off x="366713" y="1225550"/>
            <a:ext cx="6300787" cy="686576"/>
          </a:xfrm>
          <a:prstGeom prst="rect">
            <a:avLst/>
          </a:prstGeom>
          <a:solidFill>
            <a:srgbClr val="2D2D2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  Raspberry Pi standard products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LT Com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84DBE0-6B41-E9CB-A839-DB466690C33F}"/>
              </a:ext>
            </a:extLst>
          </p:cNvPr>
          <p:cNvSpPr>
            <a:spLocks/>
          </p:cNvSpPr>
          <p:nvPr/>
        </p:nvSpPr>
        <p:spPr>
          <a:xfrm>
            <a:off x="15035134" y="1225550"/>
            <a:ext cx="4665741" cy="684213"/>
          </a:xfrm>
          <a:prstGeom prst="rect">
            <a:avLst/>
          </a:prstGeom>
          <a:solidFill>
            <a:srgbClr val="2D2D2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Market segments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357722-A4E5-8B67-65DD-4317B7FDCEDF}"/>
              </a:ext>
            </a:extLst>
          </p:cNvPr>
          <p:cNvSpPr>
            <a:spLocks/>
          </p:cNvSpPr>
          <p:nvPr/>
        </p:nvSpPr>
        <p:spPr>
          <a:xfrm>
            <a:off x="6883400" y="1225550"/>
            <a:ext cx="7941871" cy="684213"/>
          </a:xfrm>
          <a:prstGeom prst="rect">
            <a:avLst/>
          </a:prstGeom>
          <a:solidFill>
            <a:srgbClr val="2D2D2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 archetypes</a:t>
            </a:r>
          </a:p>
        </p:txBody>
      </p:sp>
      <p:sp>
        <p:nvSpPr>
          <p:cNvPr id="19" name="Title Placeholder 3">
            <a:extLst>
              <a:ext uri="{FF2B5EF4-FFF2-40B4-BE49-F238E27FC236}">
                <a16:creationId xmlns:a16="http://schemas.microsoft.com/office/drawing/2014/main" id="{3D1B9E0A-79B7-94B0-FEE1-8557FE7FB8F1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Raspberry Pi products address large, fast-growing markets for computing platforms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7725F2-6800-145A-ADC1-ADB16B3B6CD3}"/>
              </a:ext>
            </a:extLst>
          </p:cNvPr>
          <p:cNvSpPr/>
          <p:nvPr/>
        </p:nvSpPr>
        <p:spPr>
          <a:xfrm>
            <a:off x="3644984" y="2125663"/>
            <a:ext cx="3022516" cy="7705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39ECE-CA20-A659-4137-7AB25D556D5C}"/>
              </a:ext>
            </a:extLst>
          </p:cNvPr>
          <p:cNvSpPr txBox="1">
            <a:spLocks/>
          </p:cNvSpPr>
          <p:nvPr/>
        </p:nvSpPr>
        <p:spPr>
          <a:xfrm>
            <a:off x="3644985" y="2465969"/>
            <a:ext cx="30225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SBC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Standalone embedded computers with standards-based external interfaces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9CB99A-2586-50CE-E4E0-75072D8FA08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6079"/>
          <a:stretch/>
        </p:blipFill>
        <p:spPr>
          <a:xfrm>
            <a:off x="3909026" y="6225243"/>
            <a:ext cx="2494429" cy="377482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63FC1B3-08BF-327E-156F-73695F68D1CB}"/>
              </a:ext>
            </a:extLst>
          </p:cNvPr>
          <p:cNvSpPr/>
          <p:nvPr/>
        </p:nvSpPr>
        <p:spPr>
          <a:xfrm rot="10800000">
            <a:off x="4210293" y="5567250"/>
            <a:ext cx="1891897" cy="360993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438DE1-F858-C089-293D-C7CF477813B5}"/>
              </a:ext>
            </a:extLst>
          </p:cNvPr>
          <p:cNvCxnSpPr>
            <a:cxnSpLocks/>
          </p:cNvCxnSpPr>
          <p:nvPr/>
        </p:nvCxnSpPr>
        <p:spPr>
          <a:xfrm>
            <a:off x="3764134" y="3422693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A7A23AA-E5BB-3684-DC5A-41825CA3469B}"/>
              </a:ext>
            </a:extLst>
          </p:cNvPr>
          <p:cNvSpPr/>
          <p:nvPr/>
        </p:nvSpPr>
        <p:spPr>
          <a:xfrm>
            <a:off x="366713" y="2125662"/>
            <a:ext cx="3060700" cy="7705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0591209-5D89-6702-F08F-E341CE4F72A9}"/>
              </a:ext>
            </a:extLst>
          </p:cNvPr>
          <p:cNvSpPr/>
          <p:nvPr/>
        </p:nvSpPr>
        <p:spPr>
          <a:xfrm rot="10800000">
            <a:off x="945455" y="5563085"/>
            <a:ext cx="1891897" cy="360993"/>
          </a:xfrm>
          <a:prstGeom prst="triangle">
            <a:avLst/>
          </a:prstGeom>
          <a:solidFill>
            <a:srgbClr val="CD2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3034A-BF78-9AE1-E4B9-CE330DE79F69}"/>
              </a:ext>
            </a:extLst>
          </p:cNvPr>
          <p:cNvSpPr txBox="1"/>
          <p:nvPr/>
        </p:nvSpPr>
        <p:spPr>
          <a:xfrm>
            <a:off x="376952" y="6385563"/>
            <a:ext cx="3050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Compute Module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99F156-454C-FF8A-49E5-73EF2873665F}"/>
              </a:ext>
            </a:extLst>
          </p:cNvPr>
          <p:cNvSpPr txBox="1">
            <a:spLocks/>
          </p:cNvSpPr>
          <p:nvPr/>
        </p:nvSpPr>
        <p:spPr>
          <a:xfrm>
            <a:off x="376952" y="2461805"/>
            <a:ext cx="30504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System-on-Modules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Ready</a:t>
            </a:r>
            <a:r>
              <a:rPr lang="en-US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built subsystem that incorporates processor, storage and (optional) networking</a:t>
            </a:r>
          </a:p>
        </p:txBody>
      </p:sp>
      <p:pic>
        <p:nvPicPr>
          <p:cNvPr id="15" name="Picture 2" descr="Raspberry Pi Compute Module 4 - The Pi Hut">
            <a:extLst>
              <a:ext uri="{FF2B5EF4-FFF2-40B4-BE49-F238E27FC236}">
                <a16:creationId xmlns:a16="http://schemas.microsoft.com/office/drawing/2014/main" id="{1B8F9D26-716F-85AC-D6CC-01F05086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587" y="7304533"/>
            <a:ext cx="1678952" cy="16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16DF268-D69D-F09C-1B4F-1D618FD7E773}"/>
              </a:ext>
            </a:extLst>
          </p:cNvPr>
          <p:cNvCxnSpPr>
            <a:cxnSpLocks/>
          </p:cNvCxnSpPr>
          <p:nvPr/>
        </p:nvCxnSpPr>
        <p:spPr>
          <a:xfrm>
            <a:off x="480698" y="3422693"/>
            <a:ext cx="2818053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049A820-E1B1-3F81-60F0-874436CC41D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6079"/>
          <a:stretch/>
        </p:blipFill>
        <p:spPr>
          <a:xfrm>
            <a:off x="647594" y="6221079"/>
            <a:ext cx="2494428" cy="377482"/>
          </a:xfrm>
          <a:prstGeom prst="rect">
            <a:avLst/>
          </a:prstGeom>
        </p:spPr>
      </p:pic>
      <p:pic>
        <p:nvPicPr>
          <p:cNvPr id="17" name="Picture 6" descr="Raspberry Pi 5 - The Pi Hut">
            <a:extLst>
              <a:ext uri="{FF2B5EF4-FFF2-40B4-BE49-F238E27FC236}">
                <a16:creationId xmlns:a16="http://schemas.microsoft.com/office/drawing/2014/main" id="{1462EA21-E57B-F3F3-087B-C2B07E27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638" y="7099636"/>
            <a:ext cx="1855763" cy="18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140494-B41F-5355-9BDF-F45FC08C0F8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79" y="1320905"/>
            <a:ext cx="483236" cy="497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9D00DE-D32A-EE66-8402-F3EAAF714927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59437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8D65C27A-FBC0-64E3-C4D6-177A8DF05673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Single board computers address both enthusiast and education, and industrial and embedded 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B1AA4-F0DE-77F3-1E25-0901BBB1F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285" y="2984777"/>
            <a:ext cx="7227743" cy="482516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7FC4455B-A463-C4CD-43FA-27DDE5669AB8}"/>
              </a:ext>
            </a:extLst>
          </p:cNvPr>
          <p:cNvSpPr txBox="1">
            <a:spLocks/>
          </p:cNvSpPr>
          <p:nvPr/>
        </p:nvSpPr>
        <p:spPr>
          <a:xfrm>
            <a:off x="2129556" y="10555049"/>
            <a:ext cx="15969362" cy="748515"/>
          </a:xfrm>
          <a:prstGeom prst="rect">
            <a:avLst/>
          </a:prstGeom>
        </p:spPr>
        <p:txBody>
          <a:bodyPr anchor="ctr"/>
          <a:lstStyle>
            <a:defPPr>
              <a:defRPr kern="0"/>
            </a:defPPr>
            <a:lvl1pPr marL="180975" indent="-180975">
              <a:buFont typeface="+mj-lt"/>
              <a:buAutoNum type="arabicParenR"/>
              <a:defRPr sz="800">
                <a:solidFill>
                  <a:srgbClr val="2D2D2D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Customer testimonials given to Raspberry Pi 2023 https://</a:t>
            </a:r>
            <a:r>
              <a:rPr lang="en-GB" dirty="0" err="1"/>
              <a:t>docs.google.com</a:t>
            </a:r>
            <a:r>
              <a:rPr lang="en-GB" dirty="0"/>
              <a:t>/spreadsheets/d/1vos2j0ds7sTIqw6CDcN63-cDVyoBvzVathHlIF4bZbA/edit.</a:t>
            </a:r>
          </a:p>
          <a:p>
            <a:r>
              <a:rPr lang="en-GB" dirty="0"/>
              <a:t>https://</a:t>
            </a:r>
            <a:r>
              <a:rPr lang="en-GB" dirty="0" err="1"/>
              <a:t>www.expertreviews.co.uk</a:t>
            </a:r>
            <a:r>
              <a:rPr lang="en-GB" dirty="0"/>
              <a:t>/raspberry-pi-foundation/raspberry-pi-5-review.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372B6-1942-9290-6D0E-E2AB48E2A6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764" y="9147175"/>
            <a:ext cx="19458571" cy="682029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>
            <a:defPPr>
              <a:defRPr kern="0"/>
            </a:defPPr>
            <a:lvl1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Embedded compute for low-to-medium-volume, form-factor-insensitive OEMs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4DCF43C-1A37-E71E-8288-CE5E246A81E2}"/>
              </a:ext>
            </a:extLst>
          </p:cNvPr>
          <p:cNvGraphicFramePr>
            <a:graphicFrameLocks noGrp="1"/>
          </p:cNvGraphicFramePr>
          <p:nvPr/>
        </p:nvGraphicFramePr>
        <p:xfrm>
          <a:off x="6883399" y="1225551"/>
          <a:ext cx="4131071" cy="411094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31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19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Overview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750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The original Raspberry Pi form factor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i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Nominally designed for enthusiasts and education, but ideally suited to industrial and embedded use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i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Priced from $4-$80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39B1C82-4214-139C-8796-8B7C9AA179FF}"/>
              </a:ext>
            </a:extLst>
          </p:cNvPr>
          <p:cNvGraphicFramePr>
            <a:graphicFrameLocks noGrp="1"/>
          </p:cNvGraphicFramePr>
          <p:nvPr/>
        </p:nvGraphicFramePr>
        <p:xfrm>
          <a:off x="15596805" y="1225551"/>
          <a:ext cx="4104069" cy="411094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0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44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Future development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498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New Raspberry Pi platforms debut as an SBC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Address customer requirements</a:t>
                      </a:r>
                    </a:p>
                    <a:p>
                      <a:pPr marL="339725" marR="0" lvl="1" indent="-139065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>
                          <a:tab pos="340360" algn="l"/>
                        </a:tabLst>
                        <a:defRPr/>
                      </a:pPr>
                      <a:r>
                        <a:rPr lang="en-US" sz="1650" spc="-1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Industrial temperature</a:t>
                      </a:r>
                    </a:p>
                    <a:p>
                      <a:pPr marL="339725" marR="0" lvl="1" indent="-139065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>
                          <a:tab pos="340360" algn="l"/>
                        </a:tabLst>
                        <a:defRPr/>
                      </a:pPr>
                      <a:r>
                        <a:rPr lang="en-US" sz="1650" spc="-1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On-board non-volatile storage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Classic product life extension</a:t>
                      </a: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A3869E0-F8F0-4D31-AC2B-644329F97B11}"/>
              </a:ext>
            </a:extLst>
          </p:cNvPr>
          <p:cNvGraphicFramePr>
            <a:graphicFrameLocks noGrp="1"/>
          </p:cNvGraphicFramePr>
          <p:nvPr/>
        </p:nvGraphicFramePr>
        <p:xfrm>
          <a:off x="11240086" y="1237275"/>
          <a:ext cx="4131104" cy="409792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31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72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Technical functionality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200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Provides power management, processing, memory, network connectivity and I/O on a single board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Integration via wiring loom or HAT add-on boards</a:t>
                      </a:r>
                    </a:p>
                  </a:txBody>
                  <a:tcPr marT="144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A635351-A1E6-8572-26C6-3FD915BD4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43394"/>
              </p:ext>
            </p:extLst>
          </p:nvPr>
        </p:nvGraphicFramePr>
        <p:xfrm>
          <a:off x="6883399" y="5546725"/>
          <a:ext cx="6300789" cy="3384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30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638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>
                          <a:solidFill>
                            <a:schemeClr val="lt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Raspberry Pi 5 launch</a:t>
                      </a:r>
                      <a:endParaRPr lang="en-US" sz="2200" b="1" i="0" dirty="0">
                        <a:solidFill>
                          <a:schemeClr val="l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8164"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D2D2D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1.</a:t>
                      </a:r>
                      <a:r>
                        <a:rPr lang="en-US" sz="1800" dirty="0">
                          <a:solidFill>
                            <a:srgbClr val="2D2D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D2D2D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 units sold in H1 2024 (1.4m units since launch)</a:t>
                      </a:r>
                    </a:p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2D2D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Reached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D2D2D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1m units in under 6 months, comparable to previous releases</a:t>
                      </a:r>
                    </a:p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2D2D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12k units/day peak production capacity at Sony UK Technology Centre</a:t>
                      </a:r>
                    </a:p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endParaRPr lang="en-US" sz="1650" spc="-1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9B0D58A-7D47-4A7E-BFB5-2B47885E89D0}"/>
              </a:ext>
            </a:extLst>
          </p:cNvPr>
          <p:cNvGraphicFramePr>
            <a:graphicFrameLocks noGrp="1"/>
          </p:cNvGraphicFramePr>
          <p:nvPr/>
        </p:nvGraphicFramePr>
        <p:xfrm>
          <a:off x="13400088" y="5546725"/>
          <a:ext cx="6300787" cy="33455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30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05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Testimonials</a:t>
                      </a:r>
                      <a:endParaRPr lang="en-US" sz="2200" b="1" i="0" dirty="0">
                        <a:solidFill>
                          <a:schemeClr val="l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479">
                <a:tc>
                  <a:txBody>
                    <a:bodyPr/>
                    <a:lstStyle/>
                    <a:p>
                      <a:pPr marL="12065" marR="5080" indent="0">
                        <a:lnSpc>
                          <a:spcPct val="100000"/>
                        </a:lnSpc>
                        <a:spcBef>
                          <a:spcPts val="105"/>
                        </a:spcBef>
                        <a:buNone/>
                        <a:tabLst>
                          <a:tab pos="134620" algn="l"/>
                        </a:tabLst>
                      </a:pPr>
                      <a:endParaRPr lang="en-US" sz="165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BE1C9D-8272-226A-DDFA-83F4975A8448}"/>
              </a:ext>
            </a:extLst>
          </p:cNvPr>
          <p:cNvSpPr txBox="1"/>
          <p:nvPr/>
        </p:nvSpPr>
        <p:spPr>
          <a:xfrm>
            <a:off x="14411424" y="6489429"/>
            <a:ext cx="4390047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800" b="1">
                <a:solidFill>
                  <a:srgbClr val="CD235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Serif 20pt" pitchFamily="2" charset="77"/>
              </a:rPr>
              <a:t> “</a:t>
            </a:r>
            <a:r>
              <a:rPr lang="en-US" sz="1800" b="1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  <a:cs typeface="Roboto Serif 20pt" pitchFamily="2" charset="77"/>
              </a:rPr>
              <a:t>Proven track record of quality designs and reliable assembly”</a:t>
            </a:r>
            <a:r>
              <a:rPr lang="en-US" sz="1800" b="1" baseline="30000">
                <a:solidFill>
                  <a:srgbClr val="CD2355"/>
                </a:solidFill>
                <a:latin typeface="Roboto" panose="02000000000000000000" pitchFamily="2" charset="0"/>
                <a:ea typeface="Roboto" panose="02000000000000000000" pitchFamily="2" charset="0"/>
                <a:cs typeface="Roboto Serif 20pt" pitchFamily="2" charset="77"/>
              </a:rPr>
              <a:t>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44082-5CE6-9616-823F-EB8489B33428}"/>
              </a:ext>
            </a:extLst>
          </p:cNvPr>
          <p:cNvSpPr txBox="1"/>
          <p:nvPr/>
        </p:nvSpPr>
        <p:spPr>
          <a:xfrm>
            <a:off x="14411424" y="7444586"/>
            <a:ext cx="4390047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800" b="1" dirty="0">
                <a:solidFill>
                  <a:srgbClr val="CD235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Serif 20pt" pitchFamily="2" charset="77"/>
              </a:rPr>
              <a:t>“The Raspberry Pi 5 is a huge step forward for the tiny, low-cost computing platform”</a:t>
            </a:r>
            <a:r>
              <a:rPr lang="en-US" sz="1800" b="1" baseline="30000" dirty="0">
                <a:solidFill>
                  <a:srgbClr val="CD235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Serif 20pt" pitchFamily="2" charset="77"/>
              </a:rPr>
              <a:t>(2)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1F3B9-EB34-4988-9B42-AAD8E5BF249D}"/>
              </a:ext>
            </a:extLst>
          </p:cNvPr>
          <p:cNvSpPr txBox="1"/>
          <p:nvPr/>
        </p:nvSpPr>
        <p:spPr>
          <a:xfrm>
            <a:off x="1040737" y="1697563"/>
            <a:ext cx="5029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rgbClr val="2CAE8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Prototyping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2CAE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platform leading </a:t>
            </a:r>
            <a:b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2CAE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2CAE8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to early volumes</a:t>
            </a:r>
            <a:endParaRPr lang="en-US" sz="2200" b="1" i="1" dirty="0">
              <a:solidFill>
                <a:srgbClr val="2CAE8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54802-3432-3E56-36D0-685DBB89CFAA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428695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6022B4E-4543-E8F3-7541-E7CB9328D3BE}"/>
              </a:ext>
            </a:extLst>
          </p:cNvPr>
          <p:cNvGraphicFramePr>
            <a:graphicFrameLocks noGrp="1"/>
          </p:cNvGraphicFramePr>
          <p:nvPr/>
        </p:nvGraphicFramePr>
        <p:xfrm>
          <a:off x="6883399" y="5546725"/>
          <a:ext cx="6300789" cy="3384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30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638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>
                          <a:solidFill>
                            <a:schemeClr val="lt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Key growth drivers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8164">
                <a:tc>
                  <a:txBody>
                    <a:bodyPr/>
                    <a:lstStyle/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r>
                        <a:rPr lang="en-US" sz="165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Drivers broadly similar to those for SBCs</a:t>
                      </a:r>
                    </a:p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endParaRPr lang="en-US" sz="165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r>
                        <a:rPr lang="en-US" sz="165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Pipeline of SBC customers going to scale</a:t>
                      </a:r>
                    </a:p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endParaRPr lang="en-US" sz="165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34620" indent="-121920">
                        <a:lnSpc>
                          <a:spcPct val="1000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34620" algn="l"/>
                        </a:tabLst>
                      </a:pPr>
                      <a:r>
                        <a:rPr lang="en-US" sz="165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Increased complexity of chip-on-board designs influences make-versus-buy dynamics</a:t>
                      </a: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8BBD5EB-CCDA-6A97-3BCE-4071A190079E}"/>
              </a:ext>
            </a:extLst>
          </p:cNvPr>
          <p:cNvGraphicFramePr>
            <a:graphicFrameLocks noGrp="1"/>
          </p:cNvGraphicFramePr>
          <p:nvPr/>
        </p:nvGraphicFramePr>
        <p:xfrm>
          <a:off x="13400088" y="5546725"/>
          <a:ext cx="6300787" cy="33455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30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05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Testimonials</a:t>
                      </a:r>
                      <a:endParaRPr lang="en-US" sz="2200" b="1" i="0" dirty="0">
                        <a:solidFill>
                          <a:schemeClr val="l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479">
                <a:tc>
                  <a:txBody>
                    <a:bodyPr/>
                    <a:lstStyle/>
                    <a:p>
                      <a:pPr marL="12065" marR="5080" indent="0">
                        <a:lnSpc>
                          <a:spcPct val="100000"/>
                        </a:lnSpc>
                        <a:spcBef>
                          <a:spcPts val="105"/>
                        </a:spcBef>
                        <a:buNone/>
                        <a:tabLst>
                          <a:tab pos="134620" algn="l"/>
                        </a:tabLst>
                      </a:pPr>
                      <a:endParaRPr lang="en-US" sz="165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12D426-1B24-0588-D916-30D2C05E1A30}"/>
              </a:ext>
            </a:extLst>
          </p:cNvPr>
          <p:cNvGraphicFramePr>
            <a:graphicFrameLocks noGrp="1"/>
          </p:cNvGraphicFramePr>
          <p:nvPr/>
        </p:nvGraphicFramePr>
        <p:xfrm>
          <a:off x="6883399" y="1225551"/>
          <a:ext cx="4131071" cy="411094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31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19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Overview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750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The core logic and memory of a Raspberry Pi in an alternative, compact form factor for deep-embedded designs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i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Priced from $25-$95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83CA26-FA10-9950-CF9F-991B3BE7FCDF}"/>
              </a:ext>
            </a:extLst>
          </p:cNvPr>
          <p:cNvGraphicFramePr>
            <a:graphicFrameLocks noGrp="1"/>
          </p:cNvGraphicFramePr>
          <p:nvPr/>
        </p:nvGraphicFramePr>
        <p:xfrm>
          <a:off x="15596805" y="1225551"/>
          <a:ext cx="4104069" cy="411094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0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44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Future development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498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Shorten SBC-to-CM delay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Retain form-factor compatibility between generations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Address customer requirements</a:t>
                      </a:r>
                    </a:p>
                    <a:p>
                      <a:pPr marL="339725" marR="0" lvl="1" indent="-139065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>
                          <a:tab pos="340360" algn="l"/>
                        </a:tabLst>
                        <a:defRPr/>
                      </a:pPr>
                      <a:r>
                        <a:rPr lang="en-US" sz="1650" spc="-1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Industrial temperature</a:t>
                      </a:r>
                    </a:p>
                    <a:p>
                      <a:pPr marL="339725" marR="0" lvl="1" indent="-139065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>
                          <a:tab pos="340360" algn="l"/>
                        </a:tabLst>
                        <a:defRPr/>
                      </a:pPr>
                      <a:r>
                        <a:rPr lang="en-US" sz="1650" spc="-1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Security solutions</a:t>
                      </a:r>
                      <a:endParaRPr lang="en-US" sz="1600" dirty="0">
                        <a:solidFill>
                          <a:srgbClr val="333333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</a:txBody>
                  <a:tcPr marT="180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8D65C27A-FBC0-64E3-C4D6-177A8DF05673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Compute modules allow OEMs to scale with Raspberry Pi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F2D7783-EDEC-5776-7C3C-444875069651}"/>
              </a:ext>
            </a:extLst>
          </p:cNvPr>
          <p:cNvSpPr txBox="1">
            <a:spLocks/>
          </p:cNvSpPr>
          <p:nvPr/>
        </p:nvSpPr>
        <p:spPr>
          <a:xfrm>
            <a:off x="2129556" y="10555049"/>
            <a:ext cx="15969362" cy="748515"/>
          </a:xfrm>
          <a:prstGeom prst="rect">
            <a:avLst/>
          </a:prstGeom>
        </p:spPr>
        <p:txBody>
          <a:bodyPr anchor="ctr"/>
          <a:lstStyle>
            <a:defPPr>
              <a:defRPr kern="0"/>
            </a:defPPr>
            <a:lvl1pPr marL="180975" indent="-180975">
              <a:buFont typeface="+mj-lt"/>
              <a:buAutoNum type="arabicParenR"/>
              <a:defRPr sz="800">
                <a:solidFill>
                  <a:srgbClr val="2D2D2D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Customer testimonials given to Raspberry Pi 2023 https://</a:t>
            </a:r>
            <a:r>
              <a:rPr lang="en-GB" dirty="0" err="1"/>
              <a:t>docs.google.com</a:t>
            </a:r>
            <a:r>
              <a:rPr lang="en-GB" dirty="0"/>
              <a:t>/spreadsheets/d/1vos2j0ds7sTIqw6CDcN63-cDVyoBvzVathHlIF4bZbA/edit.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5A003C-2D9F-B701-23AE-269145B10628}"/>
              </a:ext>
            </a:extLst>
          </p:cNvPr>
          <p:cNvGrpSpPr/>
          <p:nvPr/>
        </p:nvGrpSpPr>
        <p:grpSpPr>
          <a:xfrm>
            <a:off x="-139892" y="2667331"/>
            <a:ext cx="7277484" cy="5199358"/>
            <a:chOff x="-768350" y="1762095"/>
            <a:chExt cx="8534400" cy="6097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D6901A-FFF8-3E1E-572A-44DB3B514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68350" y="1762095"/>
              <a:ext cx="8534400" cy="60973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9CE5F3-5971-BEE6-9455-4BC7CECCA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8250" y="3262064"/>
              <a:ext cx="2489255" cy="17000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39310E-168B-C132-5E11-679F6A764CFA}"/>
              </a:ext>
            </a:extLst>
          </p:cNvPr>
          <p:cNvSpPr txBox="1"/>
          <p:nvPr/>
        </p:nvSpPr>
        <p:spPr>
          <a:xfrm>
            <a:off x="14437810" y="6470040"/>
            <a:ext cx="4390047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kern="0"/>
            </a:defPPr>
            <a:lvl1pPr algn="ctr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defRPr sz="1800">
                <a:solidFill>
                  <a:srgbClr val="CD2355"/>
                </a:solidFill>
                <a:effectLst/>
                <a:latin typeface="Roboto Slab Medium" pitchFamily="2" charset="0"/>
                <a:ea typeface="Roboto Slab Medium" pitchFamily="2" charset="0"/>
                <a:cs typeface="Roboto Serif 20pt" pitchFamily="2" charset="77"/>
              </a:defRPr>
            </a:lvl1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“Raspberry Pi’s key differentiators include its affordability and strong community support.”</a:t>
            </a:r>
            <a:r>
              <a:rPr lang="en-US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57454-756F-FDE7-F253-7663A28FE8E0}"/>
              </a:ext>
            </a:extLst>
          </p:cNvPr>
          <p:cNvSpPr txBox="1"/>
          <p:nvPr/>
        </p:nvSpPr>
        <p:spPr>
          <a:xfrm>
            <a:off x="14437810" y="7728709"/>
            <a:ext cx="4390047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kern="0"/>
            </a:defPPr>
            <a:lvl1pPr algn="ctr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defRPr sz="1800">
                <a:solidFill>
                  <a:srgbClr val="CD2355"/>
                </a:solidFill>
                <a:effectLst/>
                <a:latin typeface="Roboto Slab Medium" pitchFamily="2" charset="0"/>
                <a:ea typeface="Roboto Slab Medium" pitchFamily="2" charset="0"/>
                <a:cs typeface="Roboto Serif 20pt" pitchFamily="2" charset="77"/>
              </a:defRPr>
            </a:lvl1pPr>
          </a:lstStyle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“CM4 fits our embedded system needs very well”</a:t>
            </a:r>
            <a:r>
              <a:rPr lang="en-US" b="1" baseline="30000">
                <a:latin typeface="Roboto" panose="02000000000000000000" pitchFamily="2" charset="0"/>
                <a:ea typeface="Roboto" panose="02000000000000000000" pitchFamily="2" charset="0"/>
              </a:rPr>
              <a:t>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964D7-26C3-98DB-7FE5-606456F2F7A1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28FEC4-E919-667F-6C00-1B0C5EF7B82E}"/>
              </a:ext>
            </a:extLst>
          </p:cNvPr>
          <p:cNvGraphicFramePr>
            <a:graphicFrameLocks noGrp="1"/>
          </p:cNvGraphicFramePr>
          <p:nvPr/>
        </p:nvGraphicFramePr>
        <p:xfrm>
          <a:off x="11240086" y="1237275"/>
          <a:ext cx="4131104" cy="409792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31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72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Technical functionality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C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200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Eliminates dependency on SBC footprint, connector positioning and onboard peripheral choices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All I/O brought out to high-density connectors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Trebuchet MS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Trebuchet MS"/>
                        </a:rPr>
                        <a:t>Trades flexibility for increased integration effort</a:t>
                      </a:r>
                    </a:p>
                  </a:txBody>
                  <a:tcPr marT="144000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BAE04C2-1BC0-C471-414A-C5F6AA2A231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764" y="9147175"/>
            <a:ext cx="19458571" cy="682029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>
            <a:defPPr>
              <a:defRPr kern="0"/>
            </a:defPPr>
            <a:lvl1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Embedded compute for medium-to-high-volume, or form-factor-sensitive OEMs</a:t>
            </a:r>
          </a:p>
        </p:txBody>
      </p:sp>
    </p:spTree>
    <p:extLst>
      <p:ext uri="{BB962C8B-B14F-4D97-AF65-F5344CB8AC3E}">
        <p14:creationId xmlns:p14="http://schemas.microsoft.com/office/powerpoint/2010/main" val="145014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F0B190-CE47-F25F-3C6B-9E25FB447FEB}"/>
              </a:ext>
            </a:extLst>
          </p:cNvPr>
          <p:cNvSpPr/>
          <p:nvPr/>
        </p:nvSpPr>
        <p:spPr>
          <a:xfrm>
            <a:off x="13400086" y="5330825"/>
            <a:ext cx="6300786" cy="3600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Raspberry Pi Pico products have shipped over 3.5 million units since launch in January 2021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Raspberry Pi Pico 2 offers enhanced performance with faster processors and more memory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 interfacing and new security features for professional use</a:t>
            </a:r>
            <a:endParaRPr lang="en-GB" kern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compatibility with existing Raspberry Pi Pico hardware and software ecosystem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0DE96-D64A-F264-8CAB-FE890BC2BBC2}"/>
              </a:ext>
            </a:extLst>
          </p:cNvPr>
          <p:cNvSpPr/>
          <p:nvPr/>
        </p:nvSpPr>
        <p:spPr>
          <a:xfrm>
            <a:off x="6883400" y="5330825"/>
            <a:ext cx="6300786" cy="3600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Software service providing secure easy-to-use remote access to Raspberry Pi products for industrial and embedded customers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Instance of Raspberry Pi “it just works” mindset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GB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50k users since launch in May 2024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71DA6-8792-F04D-B62B-26CE30F878C1}"/>
              </a:ext>
            </a:extLst>
          </p:cNvPr>
          <p:cNvSpPr/>
          <p:nvPr/>
        </p:nvSpPr>
        <p:spPr>
          <a:xfrm>
            <a:off x="366714" y="5330825"/>
            <a:ext cx="6300786" cy="3600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Supports developers in experimenting with neural networks, artificial intelligence and machine learning on a Raspberry Pi 5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Collaboration with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Hailo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powered by their H8L acceleration module, capable of 13 trillion operations per second (TOPS)</a:t>
            </a:r>
          </a:p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Priced at just $70, strong demand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8D65C27A-FBC0-64E3-C4D6-177A8DF05673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Innovation this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53860E-ED06-7697-6CBC-D2BE3FFEC0F2}"/>
              </a:ext>
            </a:extLst>
          </p:cNvPr>
          <p:cNvSpPr/>
          <p:nvPr/>
        </p:nvSpPr>
        <p:spPr>
          <a:xfrm>
            <a:off x="13400088" y="1225550"/>
            <a:ext cx="6300788" cy="684213"/>
          </a:xfrm>
          <a:prstGeom prst="rect">
            <a:avLst/>
          </a:prstGeom>
          <a:solidFill>
            <a:srgbClr val="32C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Pico 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0E8CF99-928A-A862-09E6-4692640F9BCE}"/>
              </a:ext>
            </a:extLst>
          </p:cNvPr>
          <p:cNvSpPr/>
          <p:nvPr/>
        </p:nvSpPr>
        <p:spPr>
          <a:xfrm>
            <a:off x="6883400" y="1220432"/>
            <a:ext cx="6300788" cy="689331"/>
          </a:xfrm>
          <a:prstGeom prst="rect">
            <a:avLst/>
          </a:prstGeom>
          <a:solidFill>
            <a:srgbClr val="32C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Connect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F093F66-A20C-0A33-01E1-E401F3797ACC}"/>
              </a:ext>
            </a:extLst>
          </p:cNvPr>
          <p:cNvSpPr/>
          <p:nvPr/>
        </p:nvSpPr>
        <p:spPr>
          <a:xfrm>
            <a:off x="366714" y="1220431"/>
            <a:ext cx="6300786" cy="708404"/>
          </a:xfrm>
          <a:prstGeom prst="rect">
            <a:avLst/>
          </a:prstGeom>
          <a:solidFill>
            <a:srgbClr val="32C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AI/ML hardware </a:t>
            </a:r>
          </a:p>
        </p:txBody>
      </p:sp>
      <p:pic>
        <p:nvPicPr>
          <p:cNvPr id="108" name="Picture 10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1BF458D-AA5F-5588-3C85-51C25DFE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71"/>
          <a:stretch/>
        </p:blipFill>
        <p:spPr>
          <a:xfrm>
            <a:off x="6020227" y="2095884"/>
            <a:ext cx="594596" cy="61183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C0817EF-D325-E33A-3CC8-CF7C1715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605" y="2319358"/>
            <a:ext cx="3633053" cy="268586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1" name="Picture 1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EC6C21-86CF-F80C-E533-543B05171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71"/>
          <a:stretch/>
        </p:blipFill>
        <p:spPr>
          <a:xfrm>
            <a:off x="19053098" y="2095884"/>
            <a:ext cx="594596" cy="611833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930082A-0990-4ADA-C63C-62FB0164C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061" y="2553346"/>
            <a:ext cx="3620697" cy="186692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1473442E-2F6B-5370-71DF-50A2C43B4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3560" y="2333569"/>
            <a:ext cx="3753837" cy="2573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CDB31C-D78D-39AC-AFA8-C0979D913A37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70FED-681F-0757-8A35-27AB50D190C1}"/>
              </a:ext>
            </a:extLst>
          </p:cNvPr>
          <p:cNvSpPr/>
          <p:nvPr/>
        </p:nvSpPr>
        <p:spPr>
          <a:xfrm>
            <a:off x="13436602" y="1983440"/>
            <a:ext cx="6209551" cy="3260913"/>
          </a:xfrm>
          <a:prstGeom prst="rect">
            <a:avLst/>
          </a:prstGeom>
          <a:noFill/>
          <a:ln cap="sq">
            <a:solidFill>
              <a:srgbClr val="EBEBEB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A82BEE-C7D8-4858-6026-DFA33F75AD94}"/>
              </a:ext>
            </a:extLst>
          </p:cNvPr>
          <p:cNvSpPr/>
          <p:nvPr/>
        </p:nvSpPr>
        <p:spPr>
          <a:xfrm>
            <a:off x="6930524" y="1983440"/>
            <a:ext cx="6209551" cy="3260913"/>
          </a:xfrm>
          <a:prstGeom prst="rect">
            <a:avLst/>
          </a:prstGeom>
          <a:noFill/>
          <a:ln cap="sq">
            <a:solidFill>
              <a:srgbClr val="EBEBEB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7142F-2ECC-5615-2DB5-22746A4CB456}"/>
              </a:ext>
            </a:extLst>
          </p:cNvPr>
          <p:cNvSpPr/>
          <p:nvPr/>
        </p:nvSpPr>
        <p:spPr>
          <a:xfrm>
            <a:off x="405272" y="1983440"/>
            <a:ext cx="6209551" cy="3260913"/>
          </a:xfrm>
          <a:prstGeom prst="rect">
            <a:avLst/>
          </a:prstGeom>
          <a:noFill/>
          <a:ln cap="sq">
            <a:solidFill>
              <a:srgbClr val="EBEBEB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0" rIns="360000" bIns="45720" rtlCol="0" anchor="t"/>
          <a:lstStyle/>
          <a:p>
            <a:pPr marL="452354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84"/>
              </a:spcAft>
              <a:buClr>
                <a:prstClr val="black">
                  <a:lumMod val="50000"/>
                  <a:lumOff val="50000"/>
                </a:prst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E5D005-8C0B-EE87-1175-7E49F5B129B6}"/>
              </a:ext>
            </a:extLst>
          </p:cNvPr>
          <p:cNvSpPr/>
          <p:nvPr/>
        </p:nvSpPr>
        <p:spPr>
          <a:xfrm>
            <a:off x="366714" y="9529450"/>
            <a:ext cx="19358898" cy="78554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390" tIns="150781" rIns="75390" bIns="150781" rtlCol="0" anchor="ctr" anchorCtr="0"/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Designing high-performance, cost-effective computing platforms for Enthusiast, Education and Industrial and Embedded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088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B8CB-D3F5-A65D-E3C2-2DE3205D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20938335-BF6B-BB34-E187-8BDEDEC20BEE}"/>
              </a:ext>
            </a:extLst>
          </p:cNvPr>
          <p:cNvSpPr txBox="1">
            <a:spLocks/>
          </p:cNvSpPr>
          <p:nvPr/>
        </p:nvSpPr>
        <p:spPr>
          <a:xfrm>
            <a:off x="369741" y="0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Semiconductors: RP2350 commercial development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E407F6-9B81-BBE1-9438-4F60C86B6648}"/>
              </a:ext>
            </a:extLst>
          </p:cNvPr>
          <p:cNvCxnSpPr>
            <a:cxnSpLocks/>
          </p:cNvCxnSpPr>
          <p:nvPr/>
        </p:nvCxnSpPr>
        <p:spPr>
          <a:xfrm>
            <a:off x="1008123" y="3681888"/>
            <a:ext cx="3177301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D35C121-62B3-E872-D0EB-089808B2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7" t="5915" r="2585" b="4891"/>
          <a:stretch/>
        </p:blipFill>
        <p:spPr>
          <a:xfrm>
            <a:off x="378489" y="7367840"/>
            <a:ext cx="14451282" cy="3182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6D7D3-724D-CECA-EC5B-D8046A13F743}"/>
              </a:ext>
            </a:extLst>
          </p:cNvPr>
          <p:cNvSpPr txBox="1"/>
          <p:nvPr/>
        </p:nvSpPr>
        <p:spPr>
          <a:xfrm>
            <a:off x="261815" y="10724301"/>
            <a:ext cx="1913826" cy="39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Raspberry Pi </a:t>
            </a:r>
            <a:r>
              <a:rPr lang="en-US" sz="989" b="1" dirty="0">
                <a:latin typeface="Roboto" panose="02000000000000000000" pitchFamily="2" charset="0"/>
                <a:ea typeface="Roboto" panose="02000000000000000000" pitchFamily="2" charset="0"/>
              </a:rPr>
              <a:t>Holdings plc</a:t>
            </a:r>
            <a:endParaRPr kumimoji="0" lang="en-US" sz="98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11308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September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131CC2-0284-B4C3-F862-F57D9A8D356C}"/>
              </a:ext>
            </a:extLst>
          </p:cNvPr>
          <p:cNvSpPr>
            <a:spLocks/>
          </p:cNvSpPr>
          <p:nvPr/>
        </p:nvSpPr>
        <p:spPr>
          <a:xfrm>
            <a:off x="372139" y="1225551"/>
            <a:ext cx="19329856" cy="696762"/>
          </a:xfrm>
          <a:prstGeom prst="rect">
            <a:avLst/>
          </a:prstGeom>
          <a:solidFill>
            <a:srgbClr val="CD2355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C0C0C0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5078" rIns="0" bIns="15078" rtlCol="0" anchor="ctr" anchorCtr="0"/>
          <a:lstStyle/>
          <a:p>
            <a:pPr algn="ctr" defTabSz="1507846" rtl="0">
              <a:defRPr/>
            </a:pPr>
            <a:r>
              <a:rPr lang="en-US" sz="2800" b="1" i="0" dirty="0">
                <a:effectLst/>
                <a:latin typeface="Roboto"/>
                <a:ea typeface="Roboto"/>
                <a:cs typeface="Roboto"/>
              </a:rPr>
              <a:t>Introducing RP235X next generation Microcontrollers</a:t>
            </a:r>
            <a:endParaRPr lang="en-US" sz="28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5566C-2DEF-8F8B-2810-BBB4351D3273}"/>
              </a:ext>
            </a:extLst>
          </p:cNvPr>
          <p:cNvSpPr/>
          <p:nvPr/>
        </p:nvSpPr>
        <p:spPr>
          <a:xfrm>
            <a:off x="5295592" y="2125663"/>
            <a:ext cx="4676120" cy="5041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A55B6A-D18F-E705-796A-4F94ED485A8D}"/>
              </a:ext>
            </a:extLst>
          </p:cNvPr>
          <p:cNvSpPr/>
          <p:nvPr/>
        </p:nvSpPr>
        <p:spPr>
          <a:xfrm>
            <a:off x="378488" y="2124127"/>
            <a:ext cx="4676120" cy="5041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2FC36-4A64-CD23-C031-28B0CD504AA5}"/>
              </a:ext>
            </a:extLst>
          </p:cNvPr>
          <p:cNvCxnSpPr>
            <a:cxnSpLocks/>
          </p:cNvCxnSpPr>
          <p:nvPr/>
        </p:nvCxnSpPr>
        <p:spPr>
          <a:xfrm>
            <a:off x="1152354" y="3602038"/>
            <a:ext cx="3128389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1C156CF-79B8-3434-C136-2DCD9E6009E3}"/>
              </a:ext>
            </a:extLst>
          </p:cNvPr>
          <p:cNvSpPr txBox="1">
            <a:spLocks/>
          </p:cNvSpPr>
          <p:nvPr/>
        </p:nvSpPr>
        <p:spPr>
          <a:xfrm>
            <a:off x="366713" y="2467888"/>
            <a:ext cx="46878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i="0" dirty="0">
                <a:effectLst/>
                <a:latin typeface="Roboto" panose="02000000000000000000" pitchFamily="2" charset="0"/>
              </a:rPr>
              <a:t>Next generation</a:t>
            </a:r>
            <a:br>
              <a:rPr lang="en-US" sz="2400" b="1" i="0" dirty="0">
                <a:effectLst/>
                <a:latin typeface="Roboto" panose="02000000000000000000" pitchFamily="2" charset="0"/>
              </a:rPr>
            </a:br>
            <a:r>
              <a:rPr lang="en-US" sz="2400" b="1" i="0" dirty="0">
                <a:effectLst/>
                <a:latin typeface="Roboto" panose="02000000000000000000" pitchFamily="2" charset="0"/>
              </a:rPr>
              <a:t>microcontroller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4EA59-E216-5DE6-C29B-F96F86367803}"/>
              </a:ext>
            </a:extLst>
          </p:cNvPr>
          <p:cNvSpPr txBox="1"/>
          <p:nvPr/>
        </p:nvSpPr>
        <p:spPr>
          <a:xfrm>
            <a:off x="1152354" y="3803853"/>
            <a:ext cx="3128389" cy="23237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2-year development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Higher speed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Lower power consumption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Class leading security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D1ACD-D479-10B5-2E3A-CE016A7B6611}"/>
              </a:ext>
            </a:extLst>
          </p:cNvPr>
          <p:cNvSpPr txBox="1">
            <a:spLocks/>
          </p:cNvSpPr>
          <p:nvPr/>
        </p:nvSpPr>
        <p:spPr>
          <a:xfrm>
            <a:off x="5834828" y="2515509"/>
            <a:ext cx="359764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Class leading security</a:t>
            </a:r>
            <a:br>
              <a:rPr lang="en-US" sz="2400" b="1" dirty="0">
                <a:latin typeface="Roboto"/>
                <a:ea typeface="Roboto"/>
                <a:cs typeface="Roboto"/>
              </a:rPr>
            </a:br>
            <a:r>
              <a:rPr lang="en-US" sz="2400" b="1" dirty="0">
                <a:latin typeface="Roboto"/>
                <a:ea typeface="Roboto"/>
                <a:cs typeface="Roboto"/>
              </a:rPr>
              <a:t>key for OEMs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FA5941-1542-D3FC-0610-E6351494B6A5}"/>
              </a:ext>
            </a:extLst>
          </p:cNvPr>
          <p:cNvCxnSpPr>
            <a:cxnSpLocks/>
          </p:cNvCxnSpPr>
          <p:nvPr/>
        </p:nvCxnSpPr>
        <p:spPr>
          <a:xfrm>
            <a:off x="5850032" y="3602038"/>
            <a:ext cx="3567241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70EC41-FD3D-8810-899F-001784045DCA}"/>
              </a:ext>
            </a:extLst>
          </p:cNvPr>
          <p:cNvSpPr txBox="1"/>
          <p:nvPr/>
        </p:nvSpPr>
        <p:spPr>
          <a:xfrm>
            <a:off x="5708714" y="3809218"/>
            <a:ext cx="384987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ARM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TrustZone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for Cortex-M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Protected OTP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Arm or RISC-V security/privilege levels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E58668-3351-39A2-8C4A-35C0AB150D33}"/>
              </a:ext>
            </a:extLst>
          </p:cNvPr>
          <p:cNvSpPr/>
          <p:nvPr/>
        </p:nvSpPr>
        <p:spPr>
          <a:xfrm>
            <a:off x="10153650" y="2125663"/>
            <a:ext cx="4676120" cy="5041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06BAF-49F3-6EF5-B1A1-8C36E207EA28}"/>
              </a:ext>
            </a:extLst>
          </p:cNvPr>
          <p:cNvSpPr txBox="1">
            <a:spLocks/>
          </p:cNvSpPr>
          <p:nvPr/>
        </p:nvSpPr>
        <p:spPr>
          <a:xfrm>
            <a:off x="10692886" y="2515509"/>
            <a:ext cx="359764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Launch at</a:t>
            </a:r>
            <a:br>
              <a:rPr lang="en-US" sz="2400" b="1" dirty="0">
                <a:latin typeface="Roboto"/>
                <a:ea typeface="Roboto"/>
                <a:cs typeface="Roboto"/>
              </a:rPr>
            </a:br>
            <a:r>
              <a:rPr lang="en-US" sz="2400" b="1" dirty="0">
                <a:latin typeface="Roboto"/>
                <a:ea typeface="Roboto"/>
                <a:cs typeface="Roboto"/>
              </a:rPr>
              <a:t>DEF CON 2024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39C6E37-FF5C-014A-0EDA-0336FA65E485}"/>
              </a:ext>
            </a:extLst>
          </p:cNvPr>
          <p:cNvCxnSpPr>
            <a:cxnSpLocks/>
          </p:cNvCxnSpPr>
          <p:nvPr/>
        </p:nvCxnSpPr>
        <p:spPr>
          <a:xfrm>
            <a:off x="10708090" y="3602038"/>
            <a:ext cx="3567241" cy="0"/>
          </a:xfrm>
          <a:prstGeom prst="line">
            <a:avLst/>
          </a:prstGeom>
          <a:ln>
            <a:solidFill>
              <a:srgbClr val="CD2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95CA69B-17A9-5388-8F67-716BFA074F5F}"/>
              </a:ext>
            </a:extLst>
          </p:cNvPr>
          <p:cNvSpPr txBox="1"/>
          <p:nvPr/>
        </p:nvSpPr>
        <p:spPr>
          <a:xfrm>
            <a:off x="10566772" y="3809218"/>
            <a:ext cx="3849877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Released alongside 30+ early adopter developer products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Tested with 3 leading hackers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Launched at DEF CON 2024 to 20,000 attendees with a $20,000 challenge to break it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1325F-4BFF-3AEE-EED7-4D2E0CC22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2821">
            <a:off x="10833565" y="2296421"/>
            <a:ext cx="12812127" cy="80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0141-50B3-BB88-2741-C788F64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Arrow: Right 1143">
            <a:extLst>
              <a:ext uri="{FF2B5EF4-FFF2-40B4-BE49-F238E27FC236}">
                <a16:creationId xmlns:a16="http://schemas.microsoft.com/office/drawing/2014/main" id="{7AD2F0E3-E66A-E3B6-16C2-ADB59C2C137F}"/>
              </a:ext>
            </a:extLst>
          </p:cNvPr>
          <p:cNvSpPr/>
          <p:nvPr/>
        </p:nvSpPr>
        <p:spPr>
          <a:xfrm rot="16200000">
            <a:off x="2444460" y="5044434"/>
            <a:ext cx="8690960" cy="1220482"/>
          </a:xfrm>
          <a:prstGeom prst="rightArrow">
            <a:avLst>
              <a:gd name="adj1" fmla="val 58829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2355"/>
              </a:solidFill>
            </a:endParaRP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EC1A4779-1255-191D-E22D-745370BF55BA}"/>
              </a:ext>
            </a:extLst>
          </p:cNvPr>
          <p:cNvSpPr txBox="1">
            <a:spLocks/>
          </p:cNvSpPr>
          <p:nvPr/>
        </p:nvSpPr>
        <p:spPr>
          <a:xfrm>
            <a:off x="376952" y="397"/>
            <a:ext cx="17720665" cy="1052324"/>
          </a:xfrm>
          <a:prstGeom prst="rect">
            <a:avLst/>
          </a:prstGeom>
        </p:spPr>
        <p:txBody>
          <a:bodyPr vert="horz" lIns="113086" tIns="56543" rIns="113086" bIns="56543" rtlCol="0" anchor="ctr">
            <a:normAutofit/>
          </a:bodyPr>
          <a:lstStyle>
            <a:defPPr>
              <a:defRPr kern="0"/>
            </a:defPPr>
            <a:lvl1pPr>
              <a:defRPr sz="223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Raspberry Pi’s technology stack starts with the silicon and ends with its Raspberry Pi OS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C9B1-0E46-8D11-94D8-E84646061EFF}"/>
              </a:ext>
            </a:extLst>
          </p:cNvPr>
          <p:cNvSpPr/>
          <p:nvPr/>
        </p:nvSpPr>
        <p:spPr>
          <a:xfrm>
            <a:off x="8591550" y="1683658"/>
            <a:ext cx="2355721" cy="118743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23E4FC-F6CD-91FD-EA53-5579F0136D72}"/>
              </a:ext>
            </a:extLst>
          </p:cNvPr>
          <p:cNvSpPr/>
          <p:nvPr/>
        </p:nvSpPr>
        <p:spPr>
          <a:xfrm>
            <a:off x="11103606" y="1683658"/>
            <a:ext cx="2355721" cy="118743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Enthusiasts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9F517-0957-88B7-68A7-870EBBDA7414}"/>
              </a:ext>
            </a:extLst>
          </p:cNvPr>
          <p:cNvSpPr/>
          <p:nvPr/>
        </p:nvSpPr>
        <p:spPr>
          <a:xfrm>
            <a:off x="13615664" y="1683658"/>
            <a:ext cx="6128298" cy="118743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Industrial and Embedded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429F3C-5A82-87AB-7D72-830277663E14}"/>
              </a:ext>
            </a:extLst>
          </p:cNvPr>
          <p:cNvSpPr/>
          <p:nvPr/>
        </p:nvSpPr>
        <p:spPr>
          <a:xfrm>
            <a:off x="17408261" y="3097234"/>
            <a:ext cx="2335701" cy="2601007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Pico-SDK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5B9E5-0C58-C693-34C7-BA0C3A577BF5}"/>
              </a:ext>
            </a:extLst>
          </p:cNvPr>
          <p:cNvSpPr/>
          <p:nvPr/>
        </p:nvSpPr>
        <p:spPr>
          <a:xfrm>
            <a:off x="8591550" y="3097234"/>
            <a:ext cx="4301329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OS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DBC453-F851-7250-6F67-A98FF5849691}"/>
              </a:ext>
            </a:extLst>
          </p:cNvPr>
          <p:cNvSpPr/>
          <p:nvPr/>
        </p:nvSpPr>
        <p:spPr>
          <a:xfrm>
            <a:off x="13021391" y="3097234"/>
            <a:ext cx="4258356" cy="118743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rgbClr val="2D2D2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Third-party Operating Systems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653112E-C4D5-64CE-C4F0-D6BC0FACF73E}"/>
              </a:ext>
            </a:extLst>
          </p:cNvPr>
          <p:cNvSpPr/>
          <p:nvPr/>
        </p:nvSpPr>
        <p:spPr>
          <a:xfrm>
            <a:off x="8591550" y="4510810"/>
            <a:ext cx="8688197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Linux Kernel Drivers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5AE62A2-D04D-9A46-6C71-58FAC2197AA2}"/>
              </a:ext>
            </a:extLst>
          </p:cNvPr>
          <p:cNvSpPr/>
          <p:nvPr/>
        </p:nvSpPr>
        <p:spPr>
          <a:xfrm>
            <a:off x="8591551" y="8812725"/>
            <a:ext cx="11152411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Semiconductor IP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B829E10C-2ADF-E659-7F6A-EF1A14022A5A}"/>
              </a:ext>
            </a:extLst>
          </p:cNvPr>
          <p:cNvSpPr/>
          <p:nvPr/>
        </p:nvSpPr>
        <p:spPr>
          <a:xfrm>
            <a:off x="8591550" y="5924387"/>
            <a:ext cx="4309696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Legacy compute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9A3C76B2-B23B-A51C-6DF4-F209E3F745F4}"/>
              </a:ext>
            </a:extLst>
          </p:cNvPr>
          <p:cNvSpPr/>
          <p:nvPr/>
        </p:nvSpPr>
        <p:spPr>
          <a:xfrm>
            <a:off x="13024334" y="5924387"/>
            <a:ext cx="4258336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5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171F96-26A1-37A9-C6A4-C19E334C5B1E}"/>
              </a:ext>
            </a:extLst>
          </p:cNvPr>
          <p:cNvSpPr/>
          <p:nvPr/>
        </p:nvSpPr>
        <p:spPr>
          <a:xfrm>
            <a:off x="17405759" y="5924387"/>
            <a:ext cx="2335038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Pico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77FAD50-03E9-9759-C935-A797F9BDF9D8}"/>
              </a:ext>
            </a:extLst>
          </p:cNvPr>
          <p:cNvSpPr/>
          <p:nvPr/>
        </p:nvSpPr>
        <p:spPr>
          <a:xfrm>
            <a:off x="8591552" y="7368556"/>
            <a:ext cx="7395433" cy="1187431"/>
          </a:xfrm>
          <a:prstGeom prst="rect">
            <a:avLst/>
          </a:prstGeom>
          <a:solidFill>
            <a:srgbClr val="CD2355">
              <a:alpha val="45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Collaborative silicon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E2AC2A79-32BF-BD15-D3B0-49B3830E143D}"/>
              </a:ext>
            </a:extLst>
          </p:cNvPr>
          <p:cNvSpPr/>
          <p:nvPr/>
        </p:nvSpPr>
        <p:spPr>
          <a:xfrm>
            <a:off x="16113292" y="7368556"/>
            <a:ext cx="3627506" cy="1187431"/>
          </a:xfrm>
          <a:prstGeom prst="rect">
            <a:avLst/>
          </a:prstGeom>
          <a:solidFill>
            <a:srgbClr val="CD235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66" tIns="89044" rtlCol="0" anchor="t"/>
          <a:lstStyle/>
          <a:p>
            <a:pPr algn="l" defTabSz="1130838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Raspberry Pi Silicon</a:t>
            </a:r>
          </a:p>
        </p:txBody>
      </p:sp>
      <p:pic>
        <p:nvPicPr>
          <p:cNvPr id="1058" name="Picture 2">
            <a:extLst>
              <a:ext uri="{FF2B5EF4-FFF2-40B4-BE49-F238E27FC236}">
                <a16:creationId xmlns:a16="http://schemas.microsoft.com/office/drawing/2014/main" id="{FEE013D5-1D48-49DA-6BC3-0C37B76F1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8271" r="16646" b="10591"/>
          <a:stretch/>
        </p:blipFill>
        <p:spPr bwMode="auto">
          <a:xfrm>
            <a:off x="18670385" y="4294476"/>
            <a:ext cx="1030253" cy="12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1D9A3576-8D38-923E-0EA8-27DBBEDFBFAC}"/>
              </a:ext>
            </a:extLst>
          </p:cNvPr>
          <p:cNvGrpSpPr/>
          <p:nvPr/>
        </p:nvGrpSpPr>
        <p:grpSpPr>
          <a:xfrm>
            <a:off x="13232669" y="3711748"/>
            <a:ext cx="3855181" cy="365889"/>
            <a:chOff x="9261984" y="4014469"/>
            <a:chExt cx="6348343" cy="602512"/>
          </a:xfrm>
        </p:grpSpPr>
        <p:pic>
          <p:nvPicPr>
            <p:cNvPr id="1060" name="Picture 16" descr="Google Chrome App Chrome OS, PNG, 1280x1280px, Google Chrome, Android,  Chrome Os, Chromium, Google Chrome App">
              <a:extLst>
                <a:ext uri="{FF2B5EF4-FFF2-40B4-BE49-F238E27FC236}">
                  <a16:creationId xmlns:a16="http://schemas.microsoft.com/office/drawing/2014/main" id="{364E2386-1440-EB0F-B207-FD160AF60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8FE"/>
                </a:clrFrom>
                <a:clrTo>
                  <a:srgbClr val="FDF8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984" y="4109224"/>
              <a:ext cx="457831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1" name="Picture 1060" descr="BSP Windows 10 IoT Enterprise">
              <a:extLst>
                <a:ext uri="{FF2B5EF4-FFF2-40B4-BE49-F238E27FC236}">
                  <a16:creationId xmlns:a16="http://schemas.microsoft.com/office/drawing/2014/main" id="{85DEA887-D56A-0D91-7D1B-DAED7E9B5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123" y="4014469"/>
              <a:ext cx="1377316" cy="60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10" descr="Ubuntu Logo PNG Vector (AI) Free Download">
              <a:extLst>
                <a:ext uri="{FF2B5EF4-FFF2-40B4-BE49-F238E27FC236}">
                  <a16:creationId xmlns:a16="http://schemas.microsoft.com/office/drawing/2014/main" id="{1A7C04F6-3166-BB1B-8B72-41E6F244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1764" y="4067497"/>
              <a:ext cx="482604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18" descr="LibreELEC - MattWiki">
              <a:extLst>
                <a:ext uri="{FF2B5EF4-FFF2-40B4-BE49-F238E27FC236}">
                  <a16:creationId xmlns:a16="http://schemas.microsoft.com/office/drawing/2014/main" id="{DD4F3067-66F9-61FD-E372-1D6F35FA4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0998" y="4041917"/>
              <a:ext cx="400560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20" descr="Stickers - OSMC">
              <a:extLst>
                <a:ext uri="{FF2B5EF4-FFF2-40B4-BE49-F238E27FC236}">
                  <a16:creationId xmlns:a16="http://schemas.microsoft.com/office/drawing/2014/main" id="{C55CAA6C-FA85-1E08-2F6C-9E570D2AA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0525" y="4088320"/>
              <a:ext cx="400560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" name="Picture 26">
              <a:extLst>
                <a:ext uri="{FF2B5EF4-FFF2-40B4-BE49-F238E27FC236}">
                  <a16:creationId xmlns:a16="http://schemas.microsoft.com/office/drawing/2014/main" id="{796306A5-022B-BC31-7044-830A2E145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5622" y="4065655"/>
              <a:ext cx="296526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34" descr="OctoPrint.org">
              <a:extLst>
                <a:ext uri="{FF2B5EF4-FFF2-40B4-BE49-F238E27FC236}">
                  <a16:creationId xmlns:a16="http://schemas.microsoft.com/office/drawing/2014/main" id="{C3860351-CF49-5339-1918-06E1937FD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7162" y="4050051"/>
              <a:ext cx="498211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7" name="Picture 36">
              <a:extLst>
                <a:ext uri="{FF2B5EF4-FFF2-40B4-BE49-F238E27FC236}">
                  <a16:creationId xmlns:a16="http://schemas.microsoft.com/office/drawing/2014/main" id="{2182E8F7-879C-8BEF-7FF0-344D4FBC9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9767" y="4060053"/>
              <a:ext cx="400560" cy="40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2">
              <a:extLst>
                <a:ext uri="{FF2B5EF4-FFF2-40B4-BE49-F238E27FC236}">
                  <a16:creationId xmlns:a16="http://schemas.microsoft.com/office/drawing/2014/main" id="{0D1F6998-6535-2548-62C8-4D5B7D193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4817" y="4126687"/>
              <a:ext cx="612565" cy="359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9" name="Picture 1068" descr="A green circuit board with black and white designs&#10;&#10;Description automatically generated">
            <a:extLst>
              <a:ext uri="{FF2B5EF4-FFF2-40B4-BE49-F238E27FC236}">
                <a16:creationId xmlns:a16="http://schemas.microsoft.com/office/drawing/2014/main" id="{F0FD2EFB-0393-437B-A30C-78401217D6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370" y="6234425"/>
            <a:ext cx="983216" cy="661676"/>
          </a:xfrm>
          <a:prstGeom prst="rect">
            <a:avLst/>
          </a:prstGeom>
        </p:spPr>
      </p:pic>
      <p:pic>
        <p:nvPicPr>
          <p:cNvPr id="1070" name="object 54">
            <a:extLst>
              <a:ext uri="{FF2B5EF4-FFF2-40B4-BE49-F238E27FC236}">
                <a16:creationId xmlns:a16="http://schemas.microsoft.com/office/drawing/2014/main" id="{6DA8A42E-D13C-604D-76BB-FE2CAA4A801B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90434" y="6113345"/>
            <a:ext cx="1228936" cy="903836"/>
          </a:xfrm>
          <a:prstGeom prst="rect">
            <a:avLst/>
          </a:prstGeom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54FA0290-2105-5D92-BF9D-CD01A30DDEA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r="14954"/>
          <a:stretch/>
        </p:blipFill>
        <p:spPr>
          <a:xfrm>
            <a:off x="19310551" y="6185371"/>
            <a:ext cx="387149" cy="876700"/>
          </a:xfrm>
          <a:prstGeom prst="rect">
            <a:avLst/>
          </a:prstGeom>
        </p:spPr>
      </p:pic>
      <p:pic>
        <p:nvPicPr>
          <p:cNvPr id="1072" name="Picture 1071">
            <a:extLst>
              <a:ext uri="{FF2B5EF4-FFF2-40B4-BE49-F238E27FC236}">
                <a16:creationId xmlns:a16="http://schemas.microsoft.com/office/drawing/2014/main" id="{2704483A-C733-E872-4D32-C97F3B7AA6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0445" y="5638918"/>
            <a:ext cx="1235792" cy="1748142"/>
          </a:xfrm>
          <a:prstGeom prst="rect">
            <a:avLst/>
          </a:prstGeom>
        </p:spPr>
      </p:pic>
      <p:pic>
        <p:nvPicPr>
          <p:cNvPr id="1073" name="Picture 4">
            <a:extLst>
              <a:ext uri="{FF2B5EF4-FFF2-40B4-BE49-F238E27FC236}">
                <a16:creationId xmlns:a16="http://schemas.microsoft.com/office/drawing/2014/main" id="{254C9D97-AD2A-B6CC-FB87-9E7A4C00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37" y="7976578"/>
            <a:ext cx="2486389" cy="3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16">
            <a:extLst>
              <a:ext uri="{FF2B5EF4-FFF2-40B4-BE49-F238E27FC236}">
                <a16:creationId xmlns:a16="http://schemas.microsoft.com/office/drawing/2014/main" id="{768148ED-F9E1-625A-0E1E-8C9ECA42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90" y="7984528"/>
            <a:ext cx="1949781" cy="32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4" descr="Buy a RP2040 – Raspberry Pi">
            <a:extLst>
              <a:ext uri="{FF2B5EF4-FFF2-40B4-BE49-F238E27FC236}">
                <a16:creationId xmlns:a16="http://schemas.microsoft.com/office/drawing/2014/main" id="{F49FFA3F-1903-518C-6A54-731947D8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047" y="7813143"/>
            <a:ext cx="789920" cy="5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1075">
            <a:extLst>
              <a:ext uri="{FF2B5EF4-FFF2-40B4-BE49-F238E27FC236}">
                <a16:creationId xmlns:a16="http://schemas.microsoft.com/office/drawing/2014/main" id="{045DBC5D-FF4D-DAE7-9E44-7973BE03A2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7" t="25683" r="33669" b="24914"/>
          <a:stretch/>
        </p:blipFill>
        <p:spPr>
          <a:xfrm>
            <a:off x="18089752" y="7855995"/>
            <a:ext cx="511029" cy="506909"/>
          </a:xfrm>
          <a:prstGeom prst="rect">
            <a:avLst/>
          </a:prstGeom>
        </p:spPr>
      </p:pic>
      <p:pic>
        <p:nvPicPr>
          <p:cNvPr id="1078" name="Picture 1077">
            <a:extLst>
              <a:ext uri="{FF2B5EF4-FFF2-40B4-BE49-F238E27FC236}">
                <a16:creationId xmlns:a16="http://schemas.microsoft.com/office/drawing/2014/main" id="{F6FC888E-8D64-205D-E503-B79F619BF5C8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3973" y="2290592"/>
            <a:ext cx="1136122" cy="323795"/>
          </a:xfrm>
          <a:prstGeom prst="rect">
            <a:avLst/>
          </a:prstGeom>
        </p:spPr>
      </p:pic>
      <p:pic>
        <p:nvPicPr>
          <p:cNvPr id="1079" name="Picture 1078">
            <a:extLst>
              <a:ext uri="{FF2B5EF4-FFF2-40B4-BE49-F238E27FC236}">
                <a16:creationId xmlns:a16="http://schemas.microsoft.com/office/drawing/2014/main" id="{A65DDB5D-63DC-5FFD-D41F-2943FAA11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87401" y="2305310"/>
            <a:ext cx="1490425" cy="294359"/>
          </a:xfrm>
          <a:prstGeom prst="rect">
            <a:avLst/>
          </a:prstGeom>
        </p:spPr>
      </p:pic>
      <p:pic>
        <p:nvPicPr>
          <p:cNvPr id="1081" name="Picture 1080">
            <a:extLst>
              <a:ext uri="{FF2B5EF4-FFF2-40B4-BE49-F238E27FC236}">
                <a16:creationId xmlns:a16="http://schemas.microsoft.com/office/drawing/2014/main" id="{9FD0903A-59A2-DFB1-F779-DB644E28504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83876" y="2146158"/>
            <a:ext cx="757321" cy="612663"/>
          </a:xfrm>
          <a:prstGeom prst="rect">
            <a:avLst/>
          </a:prstGeom>
        </p:spPr>
      </p:pic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7FBA7510-3B01-9E42-3246-5187399D1871}"/>
              </a:ext>
            </a:extLst>
          </p:cNvPr>
          <p:cNvGrpSpPr/>
          <p:nvPr/>
        </p:nvGrpSpPr>
        <p:grpSpPr>
          <a:xfrm>
            <a:off x="17849311" y="2274402"/>
            <a:ext cx="1493065" cy="356175"/>
            <a:chOff x="293127" y="4216746"/>
            <a:chExt cx="1466916" cy="375438"/>
          </a:xfrm>
        </p:grpSpPr>
        <p:pic>
          <p:nvPicPr>
            <p:cNvPr id="1084" name="Picture 1083" descr="A red and white logo&#10;&#10;Description automatically generated">
              <a:extLst>
                <a:ext uri="{FF2B5EF4-FFF2-40B4-BE49-F238E27FC236}">
                  <a16:creationId xmlns:a16="http://schemas.microsoft.com/office/drawing/2014/main" id="{DC7F4A69-123B-F99F-E8A1-675143B8A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8199" y="4246164"/>
              <a:ext cx="1061844" cy="316606"/>
            </a:xfrm>
            <a:prstGeom prst="rect">
              <a:avLst/>
            </a:prstGeom>
          </p:spPr>
        </p:pic>
        <p:pic>
          <p:nvPicPr>
            <p:cNvPr id="1085" name="Picture 1084" descr="A blue and white logo&#10;&#10;Description automatically generated">
              <a:extLst>
                <a:ext uri="{FF2B5EF4-FFF2-40B4-BE49-F238E27FC236}">
                  <a16:creationId xmlns:a16="http://schemas.microsoft.com/office/drawing/2014/main" id="{D23BDE9F-0AD4-998C-7ACF-32AD9DEB4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127" y="4216746"/>
              <a:ext cx="410094" cy="37543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D4BD4F-DE61-FE53-5B52-A847CCD05BD8}"/>
              </a:ext>
            </a:extLst>
          </p:cNvPr>
          <p:cNvGrpSpPr/>
          <p:nvPr/>
        </p:nvGrpSpPr>
        <p:grpSpPr>
          <a:xfrm>
            <a:off x="300024" y="1683658"/>
            <a:ext cx="5643575" cy="8316497"/>
            <a:chOff x="297541" y="1683658"/>
            <a:chExt cx="5873535" cy="8316497"/>
          </a:xfrm>
        </p:grpSpPr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82D6DB13-8BAB-EA0D-2436-8B3A310D4749}"/>
                </a:ext>
              </a:extLst>
            </p:cNvPr>
            <p:cNvSpPr/>
            <p:nvPr/>
          </p:nvSpPr>
          <p:spPr>
            <a:xfrm>
              <a:off x="327978" y="1683658"/>
              <a:ext cx="5824005" cy="83164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D235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FBD9B324-6214-03FF-024A-0265AB1C6BA4}"/>
                </a:ext>
              </a:extLst>
            </p:cNvPr>
            <p:cNvSpPr/>
            <p:nvPr/>
          </p:nvSpPr>
          <p:spPr>
            <a:xfrm>
              <a:off x="297541" y="2108555"/>
              <a:ext cx="5873535" cy="9961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Hardware and software must coexist </a:t>
              </a:r>
              <a:r>
                <a:rPr lang="en-US" sz="20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Hardware is useless without software, </a:t>
              </a:r>
              <a:br>
                <a:rPr lang="en-US" sz="20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and vice versa</a:t>
              </a: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B130714A-9CB4-CB31-1305-814E9B0B7F8C}"/>
                </a:ext>
              </a:extLst>
            </p:cNvPr>
            <p:cNvSpPr/>
            <p:nvPr/>
          </p:nvSpPr>
          <p:spPr>
            <a:xfrm>
              <a:off x="350546" y="3500658"/>
              <a:ext cx="5778868" cy="882120"/>
            </a:xfrm>
            <a:prstGeom prst="rect">
              <a:avLst/>
            </a:prstGeom>
            <a:solidFill>
              <a:srgbClr val="32C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31F9291-23C6-F737-490C-6B8F4E885469}"/>
                </a:ext>
              </a:extLst>
            </p:cNvPr>
            <p:cNvSpPr/>
            <p:nvPr/>
          </p:nvSpPr>
          <p:spPr>
            <a:xfrm>
              <a:off x="669793" y="3596568"/>
              <a:ext cx="5074847" cy="690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How does Raspberry Pi make hardware </a:t>
              </a:r>
              <a:br>
                <a:rPr lang="en-US" sz="2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2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more useable for customers?</a:t>
              </a:r>
            </a:p>
          </p:txBody>
        </p:sp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7E1C2312-A899-DE36-394D-5462E3131BF8}"/>
                </a:ext>
              </a:extLst>
            </p:cNvPr>
            <p:cNvGrpSpPr/>
            <p:nvPr/>
          </p:nvGrpSpPr>
          <p:grpSpPr>
            <a:xfrm>
              <a:off x="669793" y="4821226"/>
              <a:ext cx="4923737" cy="1015663"/>
              <a:chOff x="5285325" y="8433561"/>
              <a:chExt cx="4923737" cy="1015663"/>
            </a:xfrm>
          </p:grpSpPr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2CDD17C4-D16D-1603-48A9-A6F7E8FD12D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85325" y="8723041"/>
                <a:ext cx="436700" cy="436700"/>
              </a:xfrm>
              <a:prstGeom prst="ellipse">
                <a:avLst/>
              </a:prstGeom>
              <a:solidFill>
                <a:srgbClr val="2CAE83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</a:p>
            </p:txBody>
          </p:sp>
          <p:sp>
            <p:nvSpPr>
              <p:cNvPr id="1123" name="TextBox 1122">
                <a:extLst>
                  <a:ext uri="{FF2B5EF4-FFF2-40B4-BE49-F238E27FC236}">
                    <a16:creationId xmlns:a16="http://schemas.microsoft.com/office/drawing/2014/main" id="{6B0274F9-EEA0-8B8D-CFD5-49B5587C26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9679" y="8433561"/>
                <a:ext cx="4329383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>
                    <a:latin typeface="Roboto" panose="02000000000000000000" pitchFamily="2" charset="0"/>
                    <a:ea typeface="Roboto" panose="02000000000000000000" pitchFamily="2" charset="0"/>
                  </a:rPr>
                  <a:t>Develop and support drivers </a:t>
                </a:r>
                <a:r>
                  <a:rPr lang="en-US" sz="2000">
                    <a:latin typeface="Roboto" panose="02000000000000000000" pitchFamily="2" charset="0"/>
                    <a:ea typeface="Roboto" panose="02000000000000000000" pitchFamily="2" charset="0"/>
                  </a:rPr>
                  <a:t>that talk to and make best use of the hardware </a:t>
                </a:r>
              </a:p>
            </p:txBody>
          </p:sp>
        </p:grpSp>
        <p:grpSp>
          <p:nvGrpSpPr>
            <p:cNvPr id="1127" name="Group 1126">
              <a:extLst>
                <a:ext uri="{FF2B5EF4-FFF2-40B4-BE49-F238E27FC236}">
                  <a16:creationId xmlns:a16="http://schemas.microsoft.com/office/drawing/2014/main" id="{1CBE8DB0-AD16-06C8-1EDB-FF40833F8122}"/>
                </a:ext>
              </a:extLst>
            </p:cNvPr>
            <p:cNvGrpSpPr/>
            <p:nvPr/>
          </p:nvGrpSpPr>
          <p:grpSpPr>
            <a:xfrm>
              <a:off x="669793" y="6313937"/>
              <a:ext cx="5140815" cy="1015663"/>
              <a:chOff x="5285325" y="8677900"/>
              <a:chExt cx="5140815" cy="1015663"/>
            </a:xfrm>
          </p:grpSpPr>
          <p:sp>
            <p:nvSpPr>
              <p:cNvPr id="1128" name="Oval 1127">
                <a:extLst>
                  <a:ext uri="{FF2B5EF4-FFF2-40B4-BE49-F238E27FC236}">
                    <a16:creationId xmlns:a16="http://schemas.microsoft.com/office/drawing/2014/main" id="{C22A8647-5986-5E3F-A345-2354686AF3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85325" y="8967381"/>
                <a:ext cx="436700" cy="436700"/>
              </a:xfrm>
              <a:prstGeom prst="ellipse">
                <a:avLst/>
              </a:prstGeom>
              <a:solidFill>
                <a:srgbClr val="2CAE83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</a:p>
            </p:txBody>
          </p:sp>
          <p:sp>
            <p:nvSpPr>
              <p:cNvPr id="1129" name="TextBox 1128">
                <a:extLst>
                  <a:ext uri="{FF2B5EF4-FFF2-40B4-BE49-F238E27FC236}">
                    <a16:creationId xmlns:a16="http://schemas.microsoft.com/office/drawing/2014/main" id="{C8E2D322-FEE3-74C7-4094-992E0B9530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9680" y="8677900"/>
                <a:ext cx="4546460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>
                    <a:latin typeface="Roboto" panose="02000000000000000000" pitchFamily="2" charset="0"/>
                    <a:ea typeface="Roboto" panose="02000000000000000000" pitchFamily="2" charset="0"/>
                  </a:rPr>
                  <a:t>Develop and support standard software interfaces </a:t>
                </a:r>
                <a:r>
                  <a:rPr lang="en-US" sz="2000">
                    <a:latin typeface="Roboto" panose="02000000000000000000" pitchFamily="2" charset="0"/>
                    <a:ea typeface="Roboto" panose="02000000000000000000" pitchFamily="2" charset="0"/>
                  </a:rPr>
                  <a:t>and</a:t>
                </a:r>
                <a:r>
                  <a:rPr lang="en-US" sz="2000" b="1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000">
                    <a:latin typeface="Roboto" panose="02000000000000000000" pitchFamily="2" charset="0"/>
                    <a:ea typeface="Roboto" panose="02000000000000000000" pitchFamily="2" charset="0"/>
                  </a:rPr>
                  <a:t>libraries to talk to the drivers</a:t>
                </a:r>
              </a:p>
            </p:txBody>
          </p:sp>
        </p:grpSp>
        <p:sp>
          <p:nvSpPr>
            <p:cNvPr id="1134" name="TextBox 1133">
              <a:extLst>
                <a:ext uri="{FF2B5EF4-FFF2-40B4-BE49-F238E27FC236}">
                  <a16:creationId xmlns:a16="http://schemas.microsoft.com/office/drawing/2014/main" id="{74AAD03C-9D4C-8622-F407-38527C07C3AC}"/>
                </a:ext>
              </a:extLst>
            </p:cNvPr>
            <p:cNvSpPr txBox="1">
              <a:spLocks/>
            </p:cNvSpPr>
            <p:nvPr/>
          </p:nvSpPr>
          <p:spPr>
            <a:xfrm>
              <a:off x="1264146" y="7909254"/>
              <a:ext cx="4639953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>
                  <a:latin typeface="Roboto" panose="02000000000000000000" pitchFamily="2" charset="0"/>
                  <a:ea typeface="Roboto" panose="02000000000000000000" pitchFamily="2" charset="0"/>
                </a:rPr>
                <a:t>Enables OS developers to </a:t>
              </a:r>
              <a:r>
                <a:rPr lang="en-US" sz="2000" b="1">
                  <a:latin typeface="Roboto" panose="02000000000000000000" pitchFamily="2" charset="0"/>
                  <a:ea typeface="Roboto" panose="02000000000000000000" pitchFamily="2" charset="0"/>
                </a:rPr>
                <a:t>support Raspberry Pi products more easily, </a:t>
              </a:r>
              <a:r>
                <a:rPr lang="en-US" sz="2000">
                  <a:latin typeface="Roboto" panose="02000000000000000000" pitchFamily="2" charset="0"/>
                  <a:ea typeface="Roboto" panose="02000000000000000000" pitchFamily="2" charset="0"/>
                </a:rPr>
                <a:t>and</a:t>
              </a:r>
              <a:r>
                <a:rPr lang="en-US" sz="2000" b="1">
                  <a:latin typeface="Roboto" panose="02000000000000000000" pitchFamily="2" charset="0"/>
                  <a:ea typeface="Roboto" panose="02000000000000000000" pitchFamily="2" charset="0"/>
                </a:rPr>
                <a:t> simplify the OEM product development process</a:t>
              </a:r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BF2B0844-6547-7263-B82C-377C75BE716F}"/>
                </a:ext>
              </a:extLst>
            </p:cNvPr>
            <p:cNvSpPr>
              <a:spLocks/>
            </p:cNvSpPr>
            <p:nvPr/>
          </p:nvSpPr>
          <p:spPr>
            <a:xfrm>
              <a:off x="669793" y="8352623"/>
              <a:ext cx="436700" cy="436700"/>
            </a:xfrm>
            <a:prstGeom prst="ellipse">
              <a:avLst/>
            </a:prstGeom>
            <a:solidFill>
              <a:srgbClr val="2CAE83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</a:p>
          </p:txBody>
        </p:sp>
      </p:grpSp>
      <p:sp>
        <p:nvSpPr>
          <p:cNvPr id="1148" name="TextBox 1147">
            <a:extLst>
              <a:ext uri="{FF2B5EF4-FFF2-40B4-BE49-F238E27FC236}">
                <a16:creationId xmlns:a16="http://schemas.microsoft.com/office/drawing/2014/main" id="{2265F301-8115-643B-1599-852AFDDEC9C6}"/>
              </a:ext>
            </a:extLst>
          </p:cNvPr>
          <p:cNvSpPr txBox="1"/>
          <p:nvPr/>
        </p:nvSpPr>
        <p:spPr>
          <a:xfrm rot="16200000">
            <a:off x="3278781" y="5454619"/>
            <a:ext cx="6838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Raspberry Pi spans the full technology stack</a:t>
            </a:r>
            <a:endParaRPr lang="en-US" sz="2000" b="1">
              <a:solidFill>
                <a:schemeClr val="tx1"/>
              </a:solidFill>
            </a:endParaRPr>
          </a:p>
        </p:txBody>
      </p:sp>
      <p:grpSp>
        <p:nvGrpSpPr>
          <p:cNvPr id="1116" name="Group 1115">
            <a:extLst>
              <a:ext uri="{FF2B5EF4-FFF2-40B4-BE49-F238E27FC236}">
                <a16:creationId xmlns:a16="http://schemas.microsoft.com/office/drawing/2014/main" id="{6C95D228-00C9-25CE-8F52-AAB2E12ED6BD}"/>
              </a:ext>
            </a:extLst>
          </p:cNvPr>
          <p:cNvGrpSpPr/>
          <p:nvPr/>
        </p:nvGrpSpPr>
        <p:grpSpPr>
          <a:xfrm>
            <a:off x="7065544" y="1683658"/>
            <a:ext cx="1319859" cy="8316497"/>
            <a:chOff x="3695700" y="1683658"/>
            <a:chExt cx="1493618" cy="8316497"/>
          </a:xfrm>
        </p:grpSpPr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506AA739-209B-76EC-161E-E3F837F79726}"/>
                </a:ext>
              </a:extLst>
            </p:cNvPr>
            <p:cNvSpPr/>
            <p:nvPr/>
          </p:nvSpPr>
          <p:spPr>
            <a:xfrm>
              <a:off x="3695700" y="1683658"/>
              <a:ext cx="1493618" cy="1187431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30838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End-users</a:t>
              </a:r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7E179798-22E3-BDAB-AB76-7EFCBC20215B}"/>
                </a:ext>
              </a:extLst>
            </p:cNvPr>
            <p:cNvSpPr/>
            <p:nvPr/>
          </p:nvSpPr>
          <p:spPr>
            <a:xfrm>
              <a:off x="3695700" y="3097234"/>
              <a:ext cx="1493618" cy="1187431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30838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Operating </a:t>
              </a:r>
              <a:b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System</a:t>
              </a:r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4750C736-F926-D75F-B2D2-EF7F69F9BBA7}"/>
                </a:ext>
              </a:extLst>
            </p:cNvPr>
            <p:cNvSpPr/>
            <p:nvPr/>
          </p:nvSpPr>
          <p:spPr>
            <a:xfrm>
              <a:off x="3695700" y="4510810"/>
              <a:ext cx="1493618" cy="1187431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30838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Hardware Drivers</a:t>
              </a:r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2320CAB8-7DEB-7EB5-9316-C589F1311660}"/>
                </a:ext>
              </a:extLst>
            </p:cNvPr>
            <p:cNvSpPr/>
            <p:nvPr/>
          </p:nvSpPr>
          <p:spPr>
            <a:xfrm>
              <a:off x="3695700" y="5924386"/>
              <a:ext cx="1493618" cy="4075769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30838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Hardware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568DBBD7-49F1-C146-CA45-FC5840D42ED0}"/>
              </a:ext>
            </a:extLst>
          </p:cNvPr>
          <p:cNvSpPr/>
          <p:nvPr/>
        </p:nvSpPr>
        <p:spPr>
          <a:xfrm rot="16200000">
            <a:off x="7388565" y="2480015"/>
            <a:ext cx="673816" cy="881254"/>
          </a:xfrm>
          <a:prstGeom prst="rightArrow">
            <a:avLst>
              <a:gd name="adj1" fmla="val 55853"/>
              <a:gd name="adj2" fmla="val 7521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5000">
                <a:srgbClr val="4BCDA3">
                  <a:alpha val="91000"/>
                </a:srgbClr>
              </a:gs>
              <a:gs pos="100000">
                <a:srgbClr val="32C69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63E8E9-D696-EC35-8E9E-815932BA7DBD}"/>
              </a:ext>
            </a:extLst>
          </p:cNvPr>
          <p:cNvSpPr>
            <a:spLocks/>
          </p:cNvSpPr>
          <p:nvPr/>
        </p:nvSpPr>
        <p:spPr>
          <a:xfrm>
            <a:off x="7557408" y="2759075"/>
            <a:ext cx="336130" cy="33613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22A643C-6708-D466-FB31-6006C30A3467}"/>
              </a:ext>
            </a:extLst>
          </p:cNvPr>
          <p:cNvSpPr/>
          <p:nvPr/>
        </p:nvSpPr>
        <p:spPr>
          <a:xfrm rot="16200000">
            <a:off x="7388565" y="3926429"/>
            <a:ext cx="673816" cy="881254"/>
          </a:xfrm>
          <a:prstGeom prst="rightArrow">
            <a:avLst>
              <a:gd name="adj1" fmla="val 55853"/>
              <a:gd name="adj2" fmla="val 7521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5000">
                <a:srgbClr val="4BCDA3">
                  <a:alpha val="91000"/>
                </a:srgbClr>
              </a:gs>
              <a:gs pos="100000">
                <a:srgbClr val="32C69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603B0A-4A8E-7220-B974-B089D19D4A4C}"/>
              </a:ext>
            </a:extLst>
          </p:cNvPr>
          <p:cNvSpPr>
            <a:spLocks/>
          </p:cNvSpPr>
          <p:nvPr/>
        </p:nvSpPr>
        <p:spPr>
          <a:xfrm>
            <a:off x="7557408" y="4205489"/>
            <a:ext cx="336130" cy="33613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108F3C6-0B54-1965-1F7E-92A17FBE5058}"/>
              </a:ext>
            </a:extLst>
          </p:cNvPr>
          <p:cNvSpPr/>
          <p:nvPr/>
        </p:nvSpPr>
        <p:spPr>
          <a:xfrm rot="16200000">
            <a:off x="7388565" y="5389469"/>
            <a:ext cx="673816" cy="881254"/>
          </a:xfrm>
          <a:prstGeom prst="rightArrow">
            <a:avLst>
              <a:gd name="adj1" fmla="val 55853"/>
              <a:gd name="adj2" fmla="val 7521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5000">
                <a:srgbClr val="4BCDA3">
                  <a:alpha val="91000"/>
                </a:srgbClr>
              </a:gs>
              <a:gs pos="100000">
                <a:srgbClr val="32C69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51ABF1-4B66-A92A-D7F3-553826467996}"/>
              </a:ext>
            </a:extLst>
          </p:cNvPr>
          <p:cNvSpPr>
            <a:spLocks/>
          </p:cNvSpPr>
          <p:nvPr/>
        </p:nvSpPr>
        <p:spPr>
          <a:xfrm>
            <a:off x="7557408" y="5668529"/>
            <a:ext cx="336130" cy="336130"/>
          </a:xfrm>
          <a:prstGeom prst="ellipse">
            <a:avLst/>
          </a:prstGeom>
          <a:solidFill>
            <a:srgbClr val="2CAE8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16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94FA4-F882-B14E-2F1E-8A17F71B7F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38918" y="3689604"/>
            <a:ext cx="2781300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D26CEE-9731-9E0E-3092-D399C0938C5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771838" y="9311942"/>
            <a:ext cx="2641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4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BUMarker"/>
  <p:tag name="TBULEFT" val="480.96"/>
  <p:tag name="TBUTOP" val="5.76"/>
</p:tagLst>
</file>

<file path=ppt/theme/theme1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800" b="1" i="0" dirty="0">
            <a:solidFill>
              <a:srgbClr val="C31C4A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aspberry P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spberry Pi" id="{15CF6EAB-8406-4FE7-AF3F-67622182DF6E}" vid="{4E021478-6780-488B-A971-0F3BD1437614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1F3F5A-8E79-4F89-A3A5-6881C1757423}">
  <we:reference id="36907bf5-2c4b-4ebb-b2d8-8ed6acad83c2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E9776C357D5418DCE131B03D0E3C1" ma:contentTypeVersion="103" ma:contentTypeDescription="Create a new document." ma:contentTypeScope="" ma:versionID="1090c8c8b8002a71ff7981b234cd4347">
  <xsd:schema xmlns:xsd="http://www.w3.org/2001/XMLSchema" xmlns:xs="http://www.w3.org/2001/XMLSchema" xmlns:p="http://schemas.microsoft.com/office/2006/metadata/properties" xmlns:ns2="b9a91c51-9a56-4b21-8905-117ebe14daf1" xmlns:ns3="bb712e41-38bf-41e1-bc7d-4b3c1c09b924" targetNamespace="http://schemas.microsoft.com/office/2006/metadata/properties" ma:root="true" ma:fieldsID="6b1cd8bea1b5dccf7960a679595c02f2" ns2:_="" ns3:_="">
    <xsd:import namespace="b9a91c51-9a56-4b21-8905-117ebe14daf1"/>
    <xsd:import namespace="bb712e41-38bf-41e1-bc7d-4b3c1c09b92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91c51-9a56-4b21-8905-117ebe14daf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da243c5-8a5e-4696-a01c-33963680c4e5}" ma:internalName="TaxCatchAll" ma:showField="CatchAllData" ma:web="b9a91c51-9a56-4b21-8905-117ebe14d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12e41-38bf-41e1-bc7d-4b3c1c09b9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779808f-6cd4-4560-87f2-5bd340b9f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9a91c51-9a56-4b21-8905-117ebe14daf1">TSMD2PPVN5MN-1164448980-166432</_dlc_DocId>
    <_dlc_DocIdUrl xmlns="b9a91c51-9a56-4b21-8905-117ebe14daf1">
      <Url>https://almapr.sharepoint.com/sites/Shared/_layouts/15/DocIdRedir.aspx?ID=TSMD2PPVN5MN-1164448980-166432</Url>
      <Description>TSMD2PPVN5MN-1164448980-166432</Description>
    </_dlc_DocIdUrl>
    <lcf76f155ced4ddcb4097134ff3c332f xmlns="bb712e41-38bf-41e1-bc7d-4b3c1c09b924">
      <Terms xmlns="http://schemas.microsoft.com/office/infopath/2007/PartnerControls"/>
    </lcf76f155ced4ddcb4097134ff3c332f>
    <TaxCatchAll xmlns="b9a91c51-9a56-4b21-8905-117ebe14daf1" xsi:nil="true"/>
  </documentManagement>
</p:properties>
</file>

<file path=customXml/itemProps1.xml><?xml version="1.0" encoding="utf-8"?>
<ds:datastoreItem xmlns:ds="http://schemas.openxmlformats.org/officeDocument/2006/customXml" ds:itemID="{189D760C-E163-43B5-9FDF-68CEE27271E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992563B-35EC-490D-B6D5-F5A117396C48}">
  <ds:schemaRefs>
    <ds:schemaRef ds:uri="b9a91c51-9a56-4b21-8905-117ebe14daf1"/>
    <ds:schemaRef ds:uri="bb712e41-38bf-41e1-bc7d-4b3c1c09b9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731041-EB73-49B0-9F09-D41902D9AD4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80F952A-44EB-4750-91D1-749BD605E6A8}">
  <ds:schemaRefs>
    <ds:schemaRef ds:uri="bb712e41-38bf-41e1-bc7d-4b3c1c09b924"/>
    <ds:schemaRef ds:uri="http://purl.org/dc/terms/"/>
    <ds:schemaRef ds:uri="http://schemas.microsoft.com/office/2006/metadata/properties"/>
    <ds:schemaRef ds:uri="http://schemas.microsoft.com/office/2006/documentManagement/types"/>
    <ds:schemaRef ds:uri="b9a91c51-9a56-4b21-8905-117ebe14daf1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3756</Words>
  <Application>Microsoft Office PowerPoint</Application>
  <PresentationFormat>Custom</PresentationFormat>
  <Paragraphs>581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Roboto Light</vt:lpstr>
      <vt:lpstr>Arial</vt:lpstr>
      <vt:lpstr>Roboto Medium</vt:lpstr>
      <vt:lpstr>Calibri</vt:lpstr>
      <vt:lpstr>Roboto Black</vt:lpstr>
      <vt:lpstr>Segoe UI Symbol</vt:lpstr>
      <vt:lpstr>Trade Gothic LT Com</vt:lpstr>
      <vt:lpstr>Roboto</vt:lpstr>
      <vt:lpstr>Roboto-Black</vt:lpstr>
      <vt:lpstr>Roboto </vt:lpstr>
      <vt:lpstr>Wingdings</vt:lpstr>
      <vt:lpstr>Text Slides</vt:lpstr>
      <vt:lpstr>2_Office Theme</vt:lpstr>
      <vt:lpstr>3_Office Theme</vt:lpstr>
      <vt:lpstr>4_Office Theme</vt:lpstr>
      <vt:lpstr>5_Office Theme</vt:lpstr>
      <vt:lpstr>Raspberry Pi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Jefferies</dc:creator>
  <cp:lastModifiedBy>Roger Thornton</cp:lastModifiedBy>
  <cp:revision>41</cp:revision>
  <cp:lastPrinted>2024-03-23T22:23:24Z</cp:lastPrinted>
  <dcterms:created xsi:type="dcterms:W3CDTF">2023-06-21T15:47:33Z</dcterms:created>
  <dcterms:modified xsi:type="dcterms:W3CDTF">2025-01-29T10:43:09Z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2023-06-21T00:00:00Z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MSIP_Label_d7b928a4-5298-4af5-ba4a-8545c6f9f88b_Enabled">
    <vt:lpwstr>true</vt:lpwstr>
  </property>
  <property fmtid="{D5CDD505-2E9C-101B-9397-08002B2CF9AE}" pid="7" name="MSIP_Label_d7b928a4-5298-4af5-ba4a-8545c6f9f88b_SetDate">
    <vt:lpwstr>2024-02-05T16:30:04Z</vt:lpwstr>
  </property>
  <property fmtid="{D5CDD505-2E9C-101B-9397-08002B2CF9AE}" pid="8" name="MSIP_Label_d7b928a4-5298-4af5-ba4a-8545c6f9f88b_Method">
    <vt:lpwstr>Privileged</vt:lpwstr>
  </property>
  <property fmtid="{D5CDD505-2E9C-101B-9397-08002B2CF9AE}" pid="9" name="MSIP_Label_d7b928a4-5298-4af5-ba4a-8545c6f9f88b_Name">
    <vt:lpwstr>Confidential External</vt:lpwstr>
  </property>
  <property fmtid="{D5CDD505-2E9C-101B-9397-08002B2CF9AE}" pid="10" name="MSIP_Label_d7b928a4-5298-4af5-ba4a-8545c6f9f88b_SiteId">
    <vt:lpwstr>fc967699-f3df-4a28-a723-398ad43e9859</vt:lpwstr>
  </property>
  <property fmtid="{D5CDD505-2E9C-101B-9397-08002B2CF9AE}" pid="11" name="MSIP_Label_d7b928a4-5298-4af5-ba4a-8545c6f9f88b_ActionId">
    <vt:lpwstr>618ceae4-cdef-4432-b7ca-9f4aca5fbab3</vt:lpwstr>
  </property>
  <property fmtid="{D5CDD505-2E9C-101B-9397-08002B2CF9AE}" pid="12" name="MSIP_Label_d7b928a4-5298-4af5-ba4a-8545c6f9f88b_ContentBits">
    <vt:lpwstr>0</vt:lpwstr>
  </property>
  <property fmtid="{D5CDD505-2E9C-101B-9397-08002B2CF9AE}" pid="13" name="SlideSubTitleWidth">
    <vt:r8>9.80000019073485</vt:r8>
  </property>
  <property fmtid="{D5CDD505-2E9C-101B-9397-08002B2CF9AE}" pid="14" name="AutoPageNumberingON">
    <vt:bool>true</vt:bool>
  </property>
  <property fmtid="{D5CDD505-2E9C-101B-9397-08002B2CF9AE}" pid="15" name="TabStyleTOC">
    <vt:bool>false</vt:bool>
  </property>
  <property fmtid="{D5CDD505-2E9C-101B-9397-08002B2CF9AE}" pid="16" name="MSIP_Label_692b5346-f6fe-4e30-be84-446c1297b7ca_Enabled">
    <vt:lpwstr>true</vt:lpwstr>
  </property>
  <property fmtid="{D5CDD505-2E9C-101B-9397-08002B2CF9AE}" pid="17" name="MSIP_Label_692b5346-f6fe-4e30-be84-446c1297b7ca_SetDate">
    <vt:lpwstr>2024-02-25T20:13:07Z</vt:lpwstr>
  </property>
  <property fmtid="{D5CDD505-2E9C-101B-9397-08002B2CF9AE}" pid="18" name="MSIP_Label_692b5346-f6fe-4e30-be84-446c1297b7ca_Method">
    <vt:lpwstr>Privileged</vt:lpwstr>
  </property>
  <property fmtid="{D5CDD505-2E9C-101B-9397-08002B2CF9AE}" pid="19" name="MSIP_Label_692b5346-f6fe-4e30-be84-446c1297b7ca_Name">
    <vt:lpwstr>692b5346-f6fe-4e30-be84-446c1297b7ca</vt:lpwstr>
  </property>
  <property fmtid="{D5CDD505-2E9C-101B-9397-08002B2CF9AE}" pid="20" name="MSIP_Label_692b5346-f6fe-4e30-be84-446c1297b7ca_SiteId">
    <vt:lpwstr>e7892f13-4fab-4aab-8dad-0a1408a6ad38</vt:lpwstr>
  </property>
  <property fmtid="{D5CDD505-2E9C-101B-9397-08002B2CF9AE}" pid="21" name="MSIP_Label_692b5346-f6fe-4e30-be84-446c1297b7ca_ActionId">
    <vt:lpwstr>fdf953ae-77d1-45b9-b8cc-a72c94002161</vt:lpwstr>
  </property>
  <property fmtid="{D5CDD505-2E9C-101B-9397-08002B2CF9AE}" pid="22" name="MSIP_Label_692b5346-f6fe-4e30-be84-446c1297b7ca_ContentBits">
    <vt:lpwstr>0</vt:lpwstr>
  </property>
  <property fmtid="{D5CDD505-2E9C-101B-9397-08002B2CF9AE}" pid="23" name="ContentTypeId">
    <vt:lpwstr>0x0101000D5E9776C357D5418DCE131B03D0E3C1</vt:lpwstr>
  </property>
  <property fmtid="{D5CDD505-2E9C-101B-9397-08002B2CF9AE}" pid="24" name="MediaServiceImageTags">
    <vt:lpwstr/>
  </property>
  <property fmtid="{D5CDD505-2E9C-101B-9397-08002B2CF9AE}" pid="25" name="_dlc_DocIdItemGuid">
    <vt:lpwstr>141402ab-ed5a-48c1-a6f3-9e85d0be531a</vt:lpwstr>
  </property>
  <property pid="26" fmtid="{D5CDD505-2E9C-101B-9397-08002B2CF9AE}" name="CogniDox_URL">
    <vt:lpwstr>https://raspberrypi.cdox.net</vt:lpwstr>
  </property>
  <property pid="27" fmtid="{D5CDD505-2E9C-101B-9397-08002B2CF9AE}" name="CogniDox_Author">
    <vt:lpwstr>Roger Thornton</vt:lpwstr>
  </property>
  <property pid="28" fmtid="{D5CDD505-2E9C-101B-9397-08002B2CF9AE}" name="CogniDox_Issuer">
    <vt:lpwstr>Roger Thornton (roger)</vt:lpwstr>
  </property>
  <property pid="29" fmtid="{D5CDD505-2E9C-101B-9397-08002B2CF9AE}" name="CogniDox_IssueDate">
    <vt:lpwstr>2025-03-03</vt:lpwstr>
  </property>
  <property pid="31" fmtid="{D5CDD505-2E9C-101B-9397-08002B2CF9AE}" name="CogniDox_Partnum">
    <vt:lpwstr>RP-007981-MM</vt:lpwstr>
  </property>
  <property pid="32" fmtid="{D5CDD505-2E9C-101B-9397-08002B2CF9AE}" name="CogniDox_DocumentType">
    <vt:lpwstr>MM</vt:lpwstr>
  </property>
  <property pid="33" fmtid="{D5CDD505-2E9C-101B-9397-08002B2CF9AE}" name="CogniDox_Version">
    <vt:lpwstr>1</vt:lpwstr>
  </property>
  <property pid="34" fmtid="{D5CDD505-2E9C-101B-9397-08002B2CF9AE}" name="CogniDoxKey_Value">
    <vt:lpwstr>vcOwqNl/wCdjri9IkBPIBQa2sZA</vt:lpwstr>
  </property>
  <property pid="36" fmtid="{D5CDD505-2E9C-101B-9397-08002B2CF9AE}" name="CogniDox_Title">
    <vt:lpwstr>Raspberry Pi Introduction</vt:lpwstr>
  </property>
  <property pid="37" fmtid="{D5CDD505-2E9C-101B-9397-08002B2CF9AE}" name="CogniDox_VersionType">
    <vt:lpwstr>Issue</vt:lpwstr>
  </property>
  <property pid="38" fmtid="{D5CDD505-2E9C-101B-9397-08002B2CF9AE}" name="CogniDox_IssuerName">
    <vt:lpwstr>Roger Thornton</vt:lpwstr>
  </property>
  <property pid="39" fmtid="{D5CDD505-2E9C-101B-9397-08002B2CF9AE}" name="CogniDox_DocumentTypeName">
    <vt:lpwstr>Marketing Material</vt:lpwstr>
  </property>
</Properties>
</file>